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310" r:id="rId2"/>
    <p:sldId id="311" r:id="rId3"/>
    <p:sldId id="315" r:id="rId4"/>
    <p:sldId id="312" r:id="rId5"/>
    <p:sldId id="316" r:id="rId6"/>
    <p:sldId id="314" r:id="rId7"/>
  </p:sldIdLst>
  <p:sldSz cx="9144000" cy="6858000" type="screen4x3"/>
  <p:notesSz cx="6858000" cy="9144000"/>
  <p:custDataLst>
    <p:tags r:id="rId10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43C8C"/>
    <a:srgbClr val="8C8C0A"/>
    <a:srgbClr val="EB0A8C"/>
    <a:srgbClr val="5A87C3"/>
    <a:srgbClr val="EB1455"/>
    <a:srgbClr val="005546"/>
    <a:srgbClr val="D75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38" autoAdjust="0"/>
    <p:restoredTop sz="94398" autoAdjust="0"/>
  </p:normalViewPr>
  <p:slideViewPr>
    <p:cSldViewPr>
      <p:cViewPr varScale="1">
        <p:scale>
          <a:sx n="86" d="100"/>
          <a:sy n="86" d="100"/>
        </p:scale>
        <p:origin x="1886" y="58"/>
      </p:cViewPr>
      <p:guideLst>
        <p:guide orient="horz" pos="3842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11643"/>
                </a:solidFill>
              </a:defRPr>
            </a:lvl1pPr>
          </a:lstStyle>
          <a:p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11643"/>
                </a:solidFill>
              </a:defRPr>
            </a:lvl1pPr>
          </a:lstStyle>
          <a:p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11643"/>
                </a:solidFill>
              </a:defRPr>
            </a:lvl1pPr>
          </a:lstStyle>
          <a:p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11643"/>
                </a:solidFill>
              </a:defRPr>
            </a:lvl1pPr>
          </a:lstStyle>
          <a:p>
            <a:fld id="{EEEC880F-9ABC-4FA7-AB90-CD931FD8B2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6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11643"/>
                </a:solidFill>
              </a:defRPr>
            </a:lvl1pPr>
          </a:lstStyle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11643"/>
                </a:solidFill>
              </a:defRPr>
            </a:lvl1pPr>
          </a:lstStyle>
          <a:p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11643"/>
                </a:solidFill>
              </a:defRPr>
            </a:lvl1pPr>
          </a:lstStyle>
          <a:p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11643"/>
                </a:solidFill>
              </a:defRPr>
            </a:lvl1pPr>
          </a:lstStyle>
          <a:p>
            <a:fld id="{40D5F836-08A8-4CCD-AB2E-610D61F593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94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558BC-57B1-4DB2-A68F-A68A469F7182}" type="slidenum">
              <a:rPr lang="en-GB"/>
              <a:pPr/>
              <a:t>1</a:t>
            </a:fld>
            <a:endParaRPr lang="en-GB"/>
          </a:p>
        </p:txBody>
      </p:sp>
      <p:sp>
        <p:nvSpPr>
          <p:cNvPr id="322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64BF61-CE85-4A99-93B5-0F2FB269CA14}" type="slidenum">
              <a:rPr lang="en-GB" altLang="en-GB" smtClean="0"/>
              <a:pPr>
                <a:defRPr/>
              </a:pPr>
              <a:t>2</a:t>
            </a:fld>
            <a:endParaRPr lang="en-GB" alt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198" y="4713841"/>
            <a:ext cx="5334692" cy="4467644"/>
          </a:xfrm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4448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54BAA-2131-4127-A30C-7BD667390A3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4838" y="558800"/>
            <a:ext cx="5459412" cy="40957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76" y="4713840"/>
            <a:ext cx="4887480" cy="4467644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8078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678A61-BCDE-4DC2-8FD5-E3D79319197F}" type="slidenum">
              <a:rPr lang="en-US" sz="1000" b="0" smtClean="0"/>
              <a:pPr/>
              <a:t>4</a:t>
            </a:fld>
            <a:endParaRPr lang="en-US" sz="1000" b="0" smtClean="0"/>
          </a:p>
        </p:txBody>
      </p:sp>
    </p:spTree>
    <p:extLst>
      <p:ext uri="{BB962C8B-B14F-4D97-AF65-F5344CB8AC3E}">
        <p14:creationId xmlns:p14="http://schemas.microsoft.com/office/powerpoint/2010/main" val="224735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678A61-BCDE-4DC2-8FD5-E3D79319197F}" type="slidenum">
              <a:rPr lang="en-US" sz="1000" b="0" smtClean="0"/>
              <a:pPr/>
              <a:t>5</a:t>
            </a:fld>
            <a:endParaRPr lang="en-US" sz="1000" b="0" smtClean="0"/>
          </a:p>
        </p:txBody>
      </p:sp>
    </p:spTree>
    <p:extLst>
      <p:ext uri="{BB962C8B-B14F-4D97-AF65-F5344CB8AC3E}">
        <p14:creationId xmlns:p14="http://schemas.microsoft.com/office/powerpoint/2010/main" val="263634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558BC-57B1-4DB2-A68F-A68A469F7182}" type="slidenum">
              <a:rPr lang="en-GB"/>
              <a:pPr/>
              <a:t>6</a:t>
            </a:fld>
            <a:endParaRPr lang="en-GB"/>
          </a:p>
        </p:txBody>
      </p:sp>
      <p:sp>
        <p:nvSpPr>
          <p:cNvPr id="322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.xml"/><Relationship Id="rId7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1481138" y="3411538"/>
            <a:ext cx="6892925" cy="1039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9795" name="Rectangle 3" hidden="1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>
              <a:defRPr sz="1900" noProof="1">
                <a:solidFill>
                  <a:srgbClr val="FFFFFF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289796" name="Rectangle 4" hidden="1"/>
          <p:cNvSpPr>
            <a:spLocks noGrp="1" noChangeArrowheads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9797" name="Rectangle 5" hidden="1"/>
          <p:cNvSpPr>
            <a:spLocks noGrp="1" noChangeArrowheads="1"/>
          </p:cNvSpPr>
          <p:nvPr>
            <p:ph type="dt" sz="quarter" idx="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89798" name="Rectangle 6" hidden="1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578850" y="6578600"/>
            <a:ext cx="317500" cy="152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4B9C81-F624-430D-8856-2D62C2BAE140}" type="slidenum">
              <a:rPr/>
              <a:pPr/>
              <a:t>‹#›</a:t>
            </a:fld>
            <a:endParaRPr lang="en-US"/>
          </a:p>
        </p:txBody>
      </p:sp>
      <p:pic>
        <p:nvPicPr>
          <p:cNvPr id="289799" name="Picture 7" descr="Untitled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550" y="5969000"/>
            <a:ext cx="762000" cy="46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4F2E2-A592-41FB-854C-EF626948C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79400"/>
            <a:ext cx="208915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113" y="279400"/>
            <a:ext cx="6118225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BA5CB-C6A6-4D56-A6E9-8B23896A3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92DF4-B946-4CA4-A7E6-D5EF13E23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29CE2-71FE-4DA7-A257-94B245203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3" y="1312863"/>
            <a:ext cx="4103687" cy="4189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103688" cy="4189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DFC09-E478-427A-A81D-4252AB2B8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0045-8A12-4AE6-A841-83C4DEE9F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48142-3A12-4517-8879-09ECC9DB2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F196-0951-425D-8F34-DEE22D92F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62BF3-3F84-4F94-A086-892457D71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71AFA-EE91-4187-B9B2-6F79FF19C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93" name="Picture 25" descr="Lin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6042025"/>
            <a:ext cx="9144000" cy="42863"/>
          </a:xfrm>
          <a:prstGeom prst="rect">
            <a:avLst/>
          </a:prstGeom>
          <a:noFill/>
        </p:spPr>
      </p:pic>
      <p:sp>
        <p:nvSpPr>
          <p:cNvPr id="288773" name="Rectangle 5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92113" y="279400"/>
            <a:ext cx="8359775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92113" y="1312863"/>
            <a:ext cx="8359775" cy="41894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6" name="Rectangle 8" hidden="1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2032000" y="6578600"/>
            <a:ext cx="50800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noProof="1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88777" name="Rectangle 9" hidden="1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900" noProof="1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288782" name="Rectangle 14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8388350" y="6388100"/>
            <a:ext cx="3175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noProof="1"/>
            </a:lvl1pPr>
          </a:lstStyle>
          <a:p>
            <a:fld id="{0E14FB6F-FC93-418F-8E2D-BBB126F659D0}" type="slidenum">
              <a:rPr/>
              <a:pPr/>
              <a:t>‹#›</a:t>
            </a:fld>
            <a:endParaRPr lang="en-US"/>
          </a:p>
        </p:txBody>
      </p:sp>
      <p:sp>
        <p:nvSpPr>
          <p:cNvPr id="288783" name="Rectangle 15" hidden="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032000" y="6578600"/>
            <a:ext cx="50800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/>
            <a:endParaRPr lang="en-US" sz="800" noProof="1">
              <a:solidFill>
                <a:srgbClr val="FFFFFF"/>
              </a:solidFill>
            </a:endParaRPr>
          </a:p>
        </p:txBody>
      </p:sp>
      <p:sp>
        <p:nvSpPr>
          <p:cNvPr id="288784" name="Rectangle 16" hidden="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de-DE" sz="1900" noProof="1">
              <a:solidFill>
                <a:srgbClr val="FFFFFF"/>
              </a:solidFill>
            </a:endParaRPr>
          </a:p>
        </p:txBody>
      </p:sp>
      <p:pic>
        <p:nvPicPr>
          <p:cNvPr id="288785" name="Picture 17" descr="slide_NXP"/>
          <p:cNvPicPr>
            <a:picLocks noChangeAspect="1" noChangeArrowheads="1"/>
          </p:cNvPicPr>
          <p:nvPr/>
        </p:nvPicPr>
        <p:blipFill>
          <a:blip r:embed="rId21" cstate="print"/>
          <a:srcRect t="26924" r="79437" b="13460"/>
          <a:stretch>
            <a:fillRect/>
          </a:stretch>
        </p:blipFill>
        <p:spPr bwMode="auto">
          <a:xfrm>
            <a:off x="171450" y="6243638"/>
            <a:ext cx="1416050" cy="5556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254000" indent="-254000" algn="l" rtl="0" fontAlgn="base">
        <a:lnSpc>
          <a:spcPct val="105000"/>
        </a:lnSpc>
        <a:spcBef>
          <a:spcPct val="45000"/>
        </a:spcBef>
        <a:spcAft>
          <a:spcPct val="0"/>
        </a:spcAft>
        <a:buClr>
          <a:srgbClr val="FAB400"/>
        </a:buClr>
        <a:buSzPct val="75000"/>
        <a:buFont typeface="Arial" charset="0"/>
        <a:buBlip>
          <a:blip r:embed="rId22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fontAlgn="base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2pPr>
      <a:lvl3pPr marL="1168400" indent="-254000" algn="l" rtl="0" fontAlgn="base">
        <a:lnSpc>
          <a:spcPct val="105000"/>
        </a:lnSpc>
        <a:spcBef>
          <a:spcPct val="4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rgbClr val="000000"/>
          </a:solidFill>
          <a:latin typeface="+mn-lt"/>
        </a:defRPr>
      </a:lvl3pPr>
      <a:lvl4pPr marL="1625600" indent="-254000" algn="l" rtl="0" fontAlgn="base">
        <a:lnSpc>
          <a:spcPct val="105000"/>
        </a:lnSpc>
        <a:spcBef>
          <a:spcPct val="450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rgbClr val="000000"/>
          </a:solidFill>
          <a:latin typeface="+mn-lt"/>
        </a:defRPr>
      </a:lvl4pPr>
      <a:lvl5pPr marL="2082800" indent="-254000" algn="l" rtl="0" fontAlgn="base">
        <a:lnSpc>
          <a:spcPct val="105000"/>
        </a:lnSpc>
        <a:spcBef>
          <a:spcPct val="4500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5pPr>
      <a:lvl6pPr marL="2540000" indent="-254000" algn="l" rtl="0" fontAlgn="base">
        <a:lnSpc>
          <a:spcPct val="105000"/>
        </a:lnSpc>
        <a:spcBef>
          <a:spcPct val="4500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4500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4500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4500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13.gif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93C3-9372-4150-BF45-F44A8F156ECF}" type="slidenum">
              <a:rPr lang="en-US"/>
              <a:pPr/>
              <a:t>1</a:t>
            </a:fld>
            <a:endParaRPr lang="en-US"/>
          </a:p>
        </p:txBody>
      </p:sp>
      <p:sp>
        <p:nvSpPr>
          <p:cNvPr id="160821" name="Rectangle 53"/>
          <p:cNvSpPr>
            <a:spLocks noGrp="1" noChangeArrowheads="1"/>
          </p:cNvSpPr>
          <p:nvPr>
            <p:ph type="title"/>
          </p:nvPr>
        </p:nvSpPr>
        <p:spPr>
          <a:xfrm>
            <a:off x="1691680" y="1556792"/>
            <a:ext cx="5616624" cy="108012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sz="2900" dirty="0" smtClean="0"/>
              <a:t>Proposed NXP Contribution </a:t>
            </a:r>
            <a:br>
              <a:rPr lang="en-GB" sz="2900" dirty="0" smtClean="0"/>
            </a:br>
            <a:r>
              <a:rPr lang="en-GB" sz="2900" dirty="0" smtClean="0"/>
              <a:t>to NEMF21 Project</a:t>
            </a:r>
            <a:endParaRPr lang="en-GB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1622281" y="3717032"/>
            <a:ext cx="28777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Sidina Wane</a:t>
            </a:r>
          </a:p>
          <a:p>
            <a:r>
              <a:rPr lang="fr-FR" dirty="0" smtClean="0"/>
              <a:t>NXP-</a:t>
            </a:r>
            <a:r>
              <a:rPr lang="fr-FR" sz="1100" dirty="0" smtClean="0"/>
              <a:t> </a:t>
            </a:r>
            <a:r>
              <a:rPr lang="fr-FR" dirty="0" smtClean="0"/>
              <a:t>Semiconductors</a:t>
            </a:r>
          </a:p>
          <a:p>
            <a:endParaRPr lang="fr-FR" sz="1000" dirty="0"/>
          </a:p>
          <a:p>
            <a:r>
              <a:rPr lang="fr-FR" dirty="0" smtClean="0"/>
              <a:t>Nottingham 4 July 2015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90978" y="2636912"/>
            <a:ext cx="330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NEMF21 Kick-Off </a:t>
            </a:r>
            <a:r>
              <a:rPr lang="fr-FR" b="1" dirty="0" smtClean="0">
                <a:solidFill>
                  <a:srgbClr val="0070C0"/>
                </a:solidFill>
              </a:rPr>
              <a:t>Meeting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770" name="Text Box 1026"/>
          <p:cNvSpPr txBox="1">
            <a:spLocks noChangeArrowheads="1"/>
          </p:cNvSpPr>
          <p:nvPr/>
        </p:nvSpPr>
        <p:spPr bwMode="auto">
          <a:xfrm>
            <a:off x="31573" y="-96723"/>
            <a:ext cx="8459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en-GB" sz="3200" b="1" dirty="0" smtClean="0">
                <a:solidFill>
                  <a:schemeClr val="tx1"/>
                </a:solidFill>
                <a:cs typeface="+mn-cs"/>
              </a:rPr>
              <a:t>NXP Interest towards </a:t>
            </a:r>
            <a:r>
              <a:rPr lang="en-GB" sz="3200" b="1" dirty="0" err="1" smtClean="0">
                <a:solidFill>
                  <a:schemeClr val="tx1"/>
                </a:solidFill>
                <a:cs typeface="+mn-cs"/>
              </a:rPr>
              <a:t>IoT</a:t>
            </a:r>
            <a:endParaRPr lang="en-US" sz="3200" b="1" i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97161"/>
            <a:ext cx="8856984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800" b="1" dirty="0" smtClean="0"/>
              <a:t>NEMF21</a:t>
            </a:r>
            <a:r>
              <a:rPr lang="fr-FR" sz="1800" dirty="0" smtClean="0"/>
              <a:t> </a:t>
            </a:r>
            <a:r>
              <a:rPr lang="fr-FR" sz="1800" dirty="0" smtClean="0"/>
              <a:t>as </a:t>
            </a:r>
            <a:r>
              <a:rPr lang="fr-FR" sz="1800" dirty="0" smtClean="0"/>
              <a:t>a </a:t>
            </a:r>
            <a:r>
              <a:rPr lang="fr-FR" sz="1800" b="1" dirty="0" smtClean="0"/>
              <a:t>Noisy</a:t>
            </a:r>
            <a:r>
              <a:rPr lang="fr-FR" sz="1800" dirty="0" smtClean="0"/>
              <a:t>-</a:t>
            </a:r>
            <a:r>
              <a:rPr lang="fr-FR" sz="1800" b="1" dirty="0" smtClean="0"/>
              <a:t>Electro-</a:t>
            </a:r>
            <a:r>
              <a:rPr lang="fr-FR" sz="1800" b="1" dirty="0" err="1" smtClean="0"/>
              <a:t>Magnetic</a:t>
            </a:r>
            <a:r>
              <a:rPr lang="fr-FR" sz="1800" b="1" dirty="0" smtClean="0"/>
              <a:t>-Field aware Technological Platform </a:t>
            </a:r>
            <a:r>
              <a:rPr lang="fr-FR" sz="1800" dirty="0" smtClean="0"/>
              <a:t>for </a:t>
            </a:r>
            <a:r>
              <a:rPr lang="fr-FR" sz="1800" b="1" dirty="0" smtClean="0"/>
              <a:t>5G applications </a:t>
            </a:r>
            <a:r>
              <a:rPr lang="fr-FR" sz="1800" dirty="0" err="1" smtClean="0"/>
              <a:t>addressing</a:t>
            </a:r>
            <a:r>
              <a:rPr lang="fr-FR" sz="1800" b="1" dirty="0" smtClean="0"/>
              <a:t> </a:t>
            </a:r>
            <a:r>
              <a:rPr lang="en-US" altLang="fr-FR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challenge: </a:t>
            </a:r>
            <a:r>
              <a:rPr lang="en-US" altLang="zh-C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1800" i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Any-Device</a:t>
            </a:r>
            <a:r>
              <a:rPr lang="en-US" altLang="zh-C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zh-CN" sz="1800" i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Any-Network</a:t>
            </a:r>
            <a:r>
              <a:rPr lang="en-US" altLang="zh-C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zh-CN" sz="1800" i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Any-Where</a:t>
            </a:r>
            <a:r>
              <a:rPr lang="en-US" altLang="zh-C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zh-CN" sz="1800" i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Any-Time</a:t>
            </a:r>
            <a:r>
              <a:rPr lang="en-US" altLang="zh-CN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 with </a:t>
            </a:r>
            <a:r>
              <a:rPr lang="en-US" altLang="zh-CN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1800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Seamless Connectivity</a:t>
            </a:r>
            <a:r>
              <a:rPr lang="en-US" altLang="zh-CN" sz="1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lvl="0" algn="just"/>
            <a:endParaRPr lang="en-US" sz="600" dirty="0" smtClean="0">
              <a:cs typeface="Times New Roman" panose="02020603050405020304" pitchFamily="18" charset="0"/>
            </a:endParaRPr>
          </a:p>
          <a:p>
            <a:pPr lvl="0" algn="just"/>
            <a:endParaRPr lang="en-US" sz="600" dirty="0">
              <a:cs typeface="Times New Roman" panose="02020603050405020304" pitchFamily="18" charset="0"/>
            </a:endParaRPr>
          </a:p>
          <a:p>
            <a:pPr algn="just"/>
            <a:endParaRPr lang="en-US" sz="1050" dirty="0" smtClean="0"/>
          </a:p>
          <a:p>
            <a:pPr algn="just"/>
            <a:endParaRPr lang="en-US" sz="1050" dirty="0"/>
          </a:p>
          <a:p>
            <a:pPr algn="just"/>
            <a:endParaRPr lang="en-US" sz="1050" dirty="0" smtClean="0"/>
          </a:p>
          <a:p>
            <a:pPr algn="just"/>
            <a:endParaRPr lang="en-US" sz="1050" dirty="0"/>
          </a:p>
          <a:p>
            <a:pPr algn="just"/>
            <a:endParaRPr lang="en-US" sz="1050" dirty="0" smtClean="0"/>
          </a:p>
          <a:p>
            <a:pPr algn="just"/>
            <a:endParaRPr lang="en-US" sz="1050" dirty="0"/>
          </a:p>
          <a:p>
            <a:pPr algn="just"/>
            <a:endParaRPr lang="en-US" sz="1050" dirty="0" smtClean="0"/>
          </a:p>
          <a:p>
            <a:pPr algn="just"/>
            <a:endParaRPr lang="en-US" sz="1050" dirty="0"/>
          </a:p>
          <a:p>
            <a:pPr algn="just"/>
            <a:endParaRPr lang="en-US" sz="1050" dirty="0" smtClean="0"/>
          </a:p>
          <a:p>
            <a:pPr algn="just"/>
            <a:endParaRPr lang="en-US" sz="1050" dirty="0"/>
          </a:p>
          <a:p>
            <a:pPr algn="just"/>
            <a:endParaRPr lang="en-US" sz="1050" dirty="0" smtClean="0"/>
          </a:p>
          <a:p>
            <a:pPr algn="just"/>
            <a:endParaRPr lang="en-US" sz="1050" dirty="0"/>
          </a:p>
          <a:p>
            <a:pPr algn="just"/>
            <a:endParaRPr lang="en-US" sz="1050" dirty="0" smtClean="0"/>
          </a:p>
          <a:p>
            <a:pPr algn="just"/>
            <a:endParaRPr lang="en-US" sz="1050" dirty="0"/>
          </a:p>
          <a:p>
            <a:pPr algn="just"/>
            <a:endParaRPr lang="en-US" sz="1050" dirty="0" smtClean="0"/>
          </a:p>
          <a:p>
            <a:pPr algn="just"/>
            <a:endParaRPr lang="en-US" sz="1050" dirty="0"/>
          </a:p>
          <a:p>
            <a:pPr algn="just"/>
            <a:endParaRPr lang="en-US" sz="1050" dirty="0" smtClean="0"/>
          </a:p>
          <a:p>
            <a:pPr algn="just"/>
            <a:endParaRPr lang="en-US" sz="1050" dirty="0"/>
          </a:p>
          <a:p>
            <a:pPr algn="just"/>
            <a:endParaRPr lang="en-US" sz="700" dirty="0" smtClean="0"/>
          </a:p>
          <a:p>
            <a:pPr algn="just"/>
            <a:endParaRPr lang="en-US" sz="700" dirty="0"/>
          </a:p>
          <a:p>
            <a:pPr algn="just"/>
            <a:endParaRPr lang="en-US" sz="700" dirty="0" smtClean="0"/>
          </a:p>
          <a:p>
            <a:pPr algn="just"/>
            <a:endParaRPr lang="en-US" sz="700" dirty="0"/>
          </a:p>
          <a:p>
            <a:pPr algn="just"/>
            <a:endParaRPr lang="en-US" sz="700" dirty="0" smtClean="0"/>
          </a:p>
          <a:p>
            <a:pPr algn="just"/>
            <a:endParaRPr lang="en-US" sz="700" dirty="0"/>
          </a:p>
          <a:p>
            <a:pPr algn="just"/>
            <a:endParaRPr lang="en-US" sz="700" dirty="0" smtClean="0"/>
          </a:p>
          <a:p>
            <a:pPr algn="just"/>
            <a:r>
              <a:rPr lang="en-US" sz="1600" dirty="0" smtClean="0"/>
              <a:t>NXP </a:t>
            </a:r>
            <a:r>
              <a:rPr lang="en-US" sz="1600" dirty="0" smtClean="0"/>
              <a:t>envision </a:t>
            </a:r>
            <a:r>
              <a:rPr lang="en-US" sz="1600" b="1" dirty="0" smtClean="0"/>
              <a:t>Chip-Package-PCB</a:t>
            </a:r>
            <a:r>
              <a:rPr lang="en-US" sz="1600" dirty="0" smtClean="0"/>
              <a:t> [</a:t>
            </a:r>
            <a:r>
              <a:rPr lang="en-US" sz="1600" i="1" dirty="0" smtClean="0"/>
              <a:t>including antennas</a:t>
            </a:r>
            <a:r>
              <a:rPr lang="en-US" sz="1600" dirty="0" smtClean="0"/>
              <a:t>] </a:t>
            </a:r>
            <a:r>
              <a:rPr lang="en-US" sz="1600" b="1" dirty="0" smtClean="0"/>
              <a:t>Co-Design methodologies </a:t>
            </a:r>
            <a:r>
              <a:rPr lang="en-US" sz="1600" dirty="0" smtClean="0"/>
              <a:t>to ensure </a:t>
            </a:r>
            <a:r>
              <a:rPr lang="en-US" sz="1600" b="1" dirty="0" smtClean="0"/>
              <a:t>First Time Right </a:t>
            </a:r>
            <a:r>
              <a:rPr lang="en-US" sz="1600" dirty="0" smtClean="0"/>
              <a:t>in the realization of </a:t>
            </a:r>
            <a:r>
              <a:rPr lang="en-US" sz="1600" b="1" dirty="0" smtClean="0"/>
              <a:t>5G wireless </a:t>
            </a:r>
            <a:r>
              <a:rPr lang="en-US" sz="1600" b="1" dirty="0"/>
              <a:t>links </a:t>
            </a:r>
            <a:r>
              <a:rPr lang="en-US" sz="1600" dirty="0"/>
              <a:t>between </a:t>
            </a:r>
            <a:r>
              <a:rPr lang="en-US" sz="1600" dirty="0" smtClean="0"/>
              <a:t>systems including circuits operating </a:t>
            </a:r>
            <a:r>
              <a:rPr lang="en-US" sz="1600" dirty="0"/>
              <a:t>as Multiple-Input </a:t>
            </a:r>
            <a:r>
              <a:rPr lang="en-US" sz="1600" dirty="0" smtClean="0"/>
              <a:t>Multiple-Output devices.</a:t>
            </a:r>
          </a:p>
          <a:p>
            <a:pPr algn="just"/>
            <a:endParaRPr lang="en-US" sz="5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94306" y="1304609"/>
            <a:ext cx="4052038" cy="3539678"/>
            <a:chOff x="4694306" y="1304609"/>
            <a:chExt cx="4052038" cy="3539678"/>
          </a:xfrm>
        </p:grpSpPr>
        <p:pic>
          <p:nvPicPr>
            <p:cNvPr id="21" name="Picture 2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740889" y="1387903"/>
              <a:ext cx="3923284" cy="3456384"/>
            </a:xfrm>
            <a:prstGeom prst="rect">
              <a:avLst/>
            </a:prstGeom>
            <a:ln w="19050">
              <a:noFill/>
            </a:ln>
            <a:effectLst>
              <a:glow rad="355600">
                <a:schemeClr val="accent1">
                  <a:alpha val="40000"/>
                </a:schemeClr>
              </a:glow>
              <a:outerShdw blurRad="50800" dist="2540000" sx="1000" sy="1000" algn="ctr" rotWithShape="0">
                <a:srgbClr val="000000"/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4769170" y="1484784"/>
              <a:ext cx="695207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865514" y="1484784"/>
              <a:ext cx="779805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36048" y="1362254"/>
              <a:ext cx="13101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i="1" u="sng" dirty="0">
                  <a:solidFill>
                    <a:schemeClr val="accent5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Any-Network</a:t>
              </a:r>
              <a:endParaRPr lang="fr-FR" sz="1600" b="1" u="sng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9743" y="4311950"/>
              <a:ext cx="59031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94306" y="4365104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u="sng" dirty="0">
                  <a:solidFill>
                    <a:schemeClr val="accent5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Any-Where</a:t>
              </a:r>
              <a:endParaRPr lang="fr-FR" sz="1600" b="1" u="sng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2254" y="1387903"/>
              <a:ext cx="1133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u="sng" dirty="0">
                  <a:solidFill>
                    <a:schemeClr val="accent5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Any-Device</a:t>
              </a:r>
              <a:endParaRPr lang="fr-FR" sz="1600" b="1" u="sng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11110" y="4365104"/>
              <a:ext cx="534209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55367" y="4314582"/>
              <a:ext cx="9909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u="sng" dirty="0" smtClean="0">
                  <a:solidFill>
                    <a:schemeClr val="accent5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Any-Time</a:t>
              </a:r>
              <a:endParaRPr lang="fr-FR" sz="1600" b="1" u="sng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176" y="1484784"/>
              <a:ext cx="122413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2480" y="1304609"/>
              <a:ext cx="11358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accent5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SEAMLESS </a:t>
              </a:r>
            </a:p>
            <a:p>
              <a:pPr algn="ctr"/>
              <a:r>
                <a:rPr lang="en-US" altLang="zh-CN" sz="1200" b="1" dirty="0" smtClean="0">
                  <a:solidFill>
                    <a:schemeClr val="accent5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CONNECTIVITY</a:t>
              </a:r>
              <a:endParaRPr lang="fr-FR" sz="1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77" y="2013733"/>
            <a:ext cx="4030590" cy="2689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6158" y="1474971"/>
            <a:ext cx="371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Near-Fields measurement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of radiated </a:t>
            </a:r>
            <a:r>
              <a:rPr lang="en-US" sz="1400" b="1" dirty="0">
                <a:solidFill>
                  <a:srgbClr val="0070C0"/>
                </a:solidFill>
              </a:rPr>
              <a:t>stochastic EM fields</a:t>
            </a:r>
            <a:endParaRPr lang="fr-F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8154" y="4633391"/>
            <a:ext cx="331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00FF"/>
                </a:solidFill>
              </a:rPr>
              <a:t>«</a:t>
            </a:r>
            <a:r>
              <a:rPr lang="fr-FR" sz="1400" b="1" dirty="0" err="1">
                <a:solidFill>
                  <a:srgbClr val="0000FF"/>
                </a:solidFill>
              </a:rPr>
              <a:t>Unifying</a:t>
            </a:r>
            <a:r>
              <a:rPr lang="fr-FR" sz="1400" b="1" dirty="0">
                <a:solidFill>
                  <a:srgbClr val="0000FF"/>
                </a:solidFill>
              </a:rPr>
              <a:t>» </a:t>
            </a:r>
            <a:r>
              <a:rPr lang="fr-FR" sz="1400" b="1" dirty="0" err="1">
                <a:solidFill>
                  <a:srgbClr val="0000FF"/>
                </a:solidFill>
              </a:rPr>
              <a:t>Measurement</a:t>
            </a:r>
            <a:r>
              <a:rPr lang="fr-FR" sz="1400" b="1" dirty="0">
                <a:solidFill>
                  <a:srgbClr val="0000FF"/>
                </a:solidFill>
              </a:rPr>
              <a:t> &amp; </a:t>
            </a:r>
            <a:r>
              <a:rPr lang="fr-FR" sz="1400" b="1" dirty="0" err="1">
                <a:solidFill>
                  <a:srgbClr val="0000FF"/>
                </a:solidFill>
              </a:rPr>
              <a:t>Modeling</a:t>
            </a:r>
            <a:endParaRPr lang="fr-F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Text Box 2"/>
          <p:cNvSpPr txBox="1">
            <a:spLocks noChangeArrowheads="1"/>
          </p:cNvSpPr>
          <p:nvPr/>
        </p:nvSpPr>
        <p:spPr bwMode="auto">
          <a:xfrm>
            <a:off x="470584" y="12700"/>
            <a:ext cx="8031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tabLst>
                <a:tab pos="3086100" algn="l"/>
                <a:tab pos="3200400" algn="l"/>
              </a:tabLst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Chip-Package-PCB Co-Design &amp; Co-Verification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2700" y="482600"/>
            <a:ext cx="6692900" cy="4834442"/>
            <a:chOff x="12700" y="482600"/>
            <a:chExt cx="6692900" cy="4834442"/>
          </a:xfrm>
        </p:grpSpPr>
        <p:grpSp>
          <p:nvGrpSpPr>
            <p:cNvPr id="3" name="Group 41"/>
            <p:cNvGrpSpPr/>
            <p:nvPr/>
          </p:nvGrpSpPr>
          <p:grpSpPr>
            <a:xfrm>
              <a:off x="12700" y="482600"/>
              <a:ext cx="6692900" cy="4834442"/>
              <a:chOff x="787400" y="482600"/>
              <a:chExt cx="7467600" cy="4834442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886326" y="685800"/>
                <a:ext cx="7013557" cy="4486917"/>
                <a:chOff x="111" y="592"/>
                <a:chExt cx="2765" cy="2056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11" y="592"/>
                  <a:ext cx="2765" cy="2056"/>
                  <a:chOff x="307" y="592"/>
                  <a:chExt cx="4213" cy="3178"/>
                </a:xfrm>
              </p:grpSpPr>
              <p:pic>
                <p:nvPicPr>
                  <p:cNvPr id="10278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07" y="624"/>
                    <a:ext cx="4157" cy="30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279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424" y="592"/>
                    <a:ext cx="96" cy="31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/>
                  </a:p>
                </p:txBody>
              </p:sp>
            </p:grpSp>
            <p:sp>
              <p:nvSpPr>
                <p:cNvPr id="10275" name="Rectangle 27"/>
                <p:cNvSpPr>
                  <a:spLocks noChangeArrowheads="1"/>
                </p:cNvSpPr>
                <p:nvPr/>
              </p:nvSpPr>
              <p:spPr bwMode="auto">
                <a:xfrm>
                  <a:off x="1424" y="920"/>
                  <a:ext cx="344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0276" name="Oval 29"/>
                <p:cNvSpPr>
                  <a:spLocks noChangeArrowheads="1"/>
                </p:cNvSpPr>
                <p:nvPr/>
              </p:nvSpPr>
              <p:spPr bwMode="auto">
                <a:xfrm>
                  <a:off x="1720" y="1168"/>
                  <a:ext cx="64" cy="80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12950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10" y="897"/>
                  <a:ext cx="423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400" b="1" dirty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+mn-cs"/>
                    </a:rPr>
                    <a:t>NXP</a:t>
                  </a:r>
                </a:p>
                <a:p>
                  <a:pPr algn="ctr" eaLnBrk="0" hangingPunct="0">
                    <a:defRPr/>
                  </a:pPr>
                  <a:r>
                    <a:rPr lang="en-US" sz="1400" b="1" dirty="0" smtClean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+mn-cs"/>
                    </a:rPr>
                    <a:t>Qubic4Xi</a:t>
                  </a:r>
                  <a:endParaRPr lang="en-US" sz="1400" b="1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1129507" name="Text Box 35"/>
              <p:cNvSpPr txBox="1">
                <a:spLocks noChangeArrowheads="1"/>
              </p:cNvSpPr>
              <p:nvPr/>
            </p:nvSpPr>
            <p:spPr bwMode="auto">
              <a:xfrm>
                <a:off x="4363451" y="4978488"/>
                <a:ext cx="6173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6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Year</a:t>
                </a:r>
              </a:p>
            </p:txBody>
          </p:sp>
          <p:sp>
            <p:nvSpPr>
              <p:cNvPr id="10247" name="Rectangle 41"/>
              <p:cNvSpPr>
                <a:spLocks noChangeArrowheads="1"/>
              </p:cNvSpPr>
              <p:nvPr/>
            </p:nvSpPr>
            <p:spPr bwMode="auto">
              <a:xfrm>
                <a:off x="787400" y="1296859"/>
                <a:ext cx="405848" cy="27584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129512" name="Text Box 40"/>
              <p:cNvSpPr txBox="1">
                <a:spLocks noChangeArrowheads="1"/>
              </p:cNvSpPr>
              <p:nvPr/>
            </p:nvSpPr>
            <p:spPr bwMode="auto">
              <a:xfrm rot="16200000">
                <a:off x="-533965" y="2730408"/>
                <a:ext cx="31855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Transit Frequency  (in GHz)</a:t>
                </a:r>
              </a:p>
            </p:txBody>
          </p:sp>
          <p:sp>
            <p:nvSpPr>
              <p:cNvPr id="10249" name="AutoShape 43"/>
              <p:cNvSpPr>
                <a:spLocks noChangeArrowheads="1"/>
              </p:cNvSpPr>
              <p:nvPr/>
            </p:nvSpPr>
            <p:spPr bwMode="auto">
              <a:xfrm rot="3005507">
                <a:off x="6273738" y="1823621"/>
                <a:ext cx="794376" cy="2660839"/>
              </a:xfrm>
              <a:prstGeom prst="upArrow">
                <a:avLst>
                  <a:gd name="adj1" fmla="val 50000"/>
                  <a:gd name="adj2" fmla="val 72047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0250" name="Text Box 44"/>
              <p:cNvSpPr txBox="1">
                <a:spLocks noChangeArrowheads="1"/>
              </p:cNvSpPr>
              <p:nvPr/>
            </p:nvSpPr>
            <p:spPr bwMode="auto">
              <a:xfrm rot="19224518">
                <a:off x="5688013" y="3162947"/>
                <a:ext cx="1423005" cy="545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 dirty="0">
                    <a:solidFill>
                      <a:schemeClr val="bg1"/>
                    </a:solidFill>
                  </a:rPr>
                  <a:t>Trend</a:t>
                </a:r>
              </a:p>
            </p:txBody>
          </p:sp>
          <p:sp>
            <p:nvSpPr>
              <p:cNvPr id="10256" name="Rectangle 39"/>
              <p:cNvSpPr>
                <a:spLocks noChangeArrowheads="1"/>
              </p:cNvSpPr>
              <p:nvPr/>
            </p:nvSpPr>
            <p:spPr bwMode="auto">
              <a:xfrm>
                <a:off x="7899883" y="2082506"/>
                <a:ext cx="355117" cy="17633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129505" name="Text Box 33"/>
              <p:cNvSpPr txBox="1">
                <a:spLocks noChangeArrowheads="1"/>
              </p:cNvSpPr>
              <p:nvPr/>
            </p:nvSpPr>
            <p:spPr bwMode="auto">
              <a:xfrm>
                <a:off x="2367988" y="482600"/>
                <a:ext cx="472871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ITRS Technology </a:t>
                </a:r>
                <a:r>
                  <a:rPr lang="en-US" sz="1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Roadmap for Semiconductors</a:t>
                </a:r>
                <a:endParaRPr lang="en-US" sz="1400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 bwMode="auto">
            <a:xfrm flipV="1">
              <a:off x="3865804" y="908720"/>
              <a:ext cx="1714308" cy="108330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94345" y="5204360"/>
            <a:ext cx="8953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Advanced integrated circuits in the Sub-millimeter or THz domain suffer from two main limitations: </a:t>
            </a:r>
            <a:r>
              <a:rPr lang="en-US" sz="1600" b="1" dirty="0" smtClean="0">
                <a:solidFill>
                  <a:srgbClr val="0000FF"/>
                </a:solidFill>
              </a:rPr>
              <a:t>power generation-transport 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actives and passives</a:t>
            </a:r>
            <a:r>
              <a:rPr lang="en-US" sz="1600" dirty="0" smtClean="0">
                <a:solidFill>
                  <a:srgbClr val="0000FF"/>
                </a:solidFill>
              </a:rPr>
              <a:t>) and </a:t>
            </a:r>
            <a:r>
              <a:rPr lang="en-US" sz="1600" b="1" dirty="0" smtClean="0">
                <a:solidFill>
                  <a:srgbClr val="0000FF"/>
                </a:solidFill>
              </a:rPr>
              <a:t>efficient radiation 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antennas</a:t>
            </a:r>
            <a:r>
              <a:rPr lang="en-US" sz="1600" dirty="0" smtClean="0">
                <a:solidFill>
                  <a:srgbClr val="0000FF"/>
                </a:solidFill>
              </a:rPr>
              <a:t>).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Necessity of innovative Co-Design and Co-Verification methodologies</a:t>
            </a:r>
            <a:r>
              <a:rPr lang="en-US" sz="1600" dirty="0" smtClean="0">
                <a:solidFill>
                  <a:srgbClr val="0000FF"/>
                </a:solidFill>
              </a:rPr>
              <a:t>.</a:t>
            </a:r>
          </a:p>
          <a:p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5" name="Picture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509" y="551023"/>
            <a:ext cx="2511950" cy="205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687" y="3319685"/>
            <a:ext cx="2859506" cy="1621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2312" y="2964259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Chip-Package-PCB </a:t>
            </a:r>
          </a:p>
          <a:p>
            <a:pPr algn="ctr"/>
            <a:r>
              <a:rPr lang="fr-FR" sz="1400" b="1" dirty="0" smtClean="0"/>
              <a:t>Co-Design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361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543824" y="-6976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Ongoing Studies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2700" b="1" dirty="0" smtClean="0">
                <a:solidFill>
                  <a:srgbClr val="0000FF"/>
                </a:solidFill>
              </a:rPr>
              <a:t>3D Packaging &amp; Moving Objects</a:t>
            </a:r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28452" y="3054216"/>
            <a:ext cx="4293581" cy="2664149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97" y="3295091"/>
            <a:ext cx="4156066" cy="216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47094" y="1024900"/>
            <a:ext cx="854026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endParaRPr lang="fr-FR" sz="100" b="0" dirty="0"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dirty="0" smtClean="0"/>
              <a:t>Use of </a:t>
            </a:r>
            <a:r>
              <a:rPr lang="fr-FR" b="1" dirty="0" smtClean="0"/>
              <a:t>3D packaging solutions </a:t>
            </a:r>
            <a:r>
              <a:rPr lang="fr-FR" dirty="0" smtClean="0"/>
              <a:t>for </a:t>
            </a:r>
            <a:r>
              <a:rPr lang="fr-FR" altLang="fr-FR" dirty="0" err="1"/>
              <a:t>Development</a:t>
            </a:r>
            <a:r>
              <a:rPr lang="fr-FR" altLang="fr-FR" dirty="0"/>
              <a:t> of </a:t>
            </a:r>
            <a:r>
              <a:rPr lang="fr-FR" altLang="fr-FR" dirty="0" err="1"/>
              <a:t>dielectric</a:t>
            </a:r>
            <a:r>
              <a:rPr lang="fr-FR" altLang="fr-FR" dirty="0"/>
              <a:t> </a:t>
            </a:r>
            <a:r>
              <a:rPr lang="fr-FR" altLang="fr-FR" dirty="0" err="1"/>
              <a:t>sensor</a:t>
            </a:r>
            <a:r>
              <a:rPr lang="fr-FR" altLang="fr-FR" dirty="0"/>
              <a:t> </a:t>
            </a:r>
            <a:r>
              <a:rPr lang="fr-FR" altLang="fr-FR" dirty="0" err="1" smtClean="0"/>
              <a:t>systems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including</a:t>
            </a:r>
            <a:r>
              <a:rPr lang="fr-FR" altLang="fr-FR" dirty="0" smtClean="0"/>
              <a:t> </a:t>
            </a:r>
            <a:r>
              <a:rPr lang="fr-FR" altLang="fr-FR" b="1" dirty="0" err="1" smtClean="0"/>
              <a:t>reflectometry</a:t>
            </a:r>
            <a:r>
              <a:rPr lang="fr-FR" altLang="fr-FR" b="1" dirty="0" smtClean="0"/>
              <a:t> circuits</a:t>
            </a:r>
            <a:r>
              <a:rPr lang="fr-FR" altLang="fr-FR" dirty="0" smtClean="0"/>
              <a:t> in mm-</a:t>
            </a:r>
            <a:r>
              <a:rPr lang="fr-FR" altLang="fr-FR" dirty="0" err="1" smtClean="0"/>
              <a:t>Wave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domain</a:t>
            </a:r>
            <a:r>
              <a:rPr lang="fr-FR" altLang="fr-FR" dirty="0" smtClean="0"/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fr-FR" altLang="fr-FR" sz="1050" dirty="0"/>
          </a:p>
          <a:p>
            <a:pPr algn="just"/>
            <a:endParaRPr lang="fr-FR" sz="100" dirty="0"/>
          </a:p>
          <a:p>
            <a:pPr marL="285750" indent="-285750" algn="just" eaLnBrk="1" hangingPunct="1">
              <a:buFont typeface="Wingdings" pitchFamily="2" charset="2"/>
              <a:buChar char="§"/>
            </a:pPr>
            <a:endParaRPr lang="fr-FR" sz="300" b="0" dirty="0">
              <a:cs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fr-FR" dirty="0" smtClean="0">
                <a:cs typeface="Arial" charset="0"/>
              </a:rPr>
              <a:t>Qualification of </a:t>
            </a:r>
            <a:r>
              <a:rPr lang="fr-FR" b="1" dirty="0" smtClean="0">
                <a:cs typeface="Arial" charset="0"/>
              </a:rPr>
              <a:t>Harmonic radar </a:t>
            </a:r>
            <a:r>
              <a:rPr lang="fr-FR" b="1" dirty="0" err="1" smtClean="0">
                <a:cs typeface="Arial" charset="0"/>
              </a:rPr>
              <a:t>systems</a:t>
            </a:r>
            <a:r>
              <a:rPr lang="fr-FR" b="1" dirty="0" smtClean="0">
                <a:cs typeface="Arial" charset="0"/>
              </a:rPr>
              <a:t> </a:t>
            </a:r>
            <a:r>
              <a:rPr lang="fr-FR" dirty="0" err="1" smtClean="0">
                <a:cs typeface="Arial" charset="0"/>
              </a:rPr>
              <a:t>using</a:t>
            </a:r>
            <a:r>
              <a:rPr lang="fr-FR" dirty="0" smtClean="0">
                <a:cs typeface="Arial" charset="0"/>
              </a:rPr>
              <a:t> </a:t>
            </a:r>
            <a:r>
              <a:rPr lang="fr-FR" b="1" dirty="0" smtClean="0">
                <a:cs typeface="Arial" charset="0"/>
              </a:rPr>
              <a:t>Sub-Harmonic mixers </a:t>
            </a:r>
            <a:r>
              <a:rPr lang="fr-FR" dirty="0" smtClean="0">
                <a:cs typeface="Arial" charset="0"/>
              </a:rPr>
              <a:t>and on-package </a:t>
            </a:r>
            <a:r>
              <a:rPr lang="fr-FR" dirty="0" err="1" smtClean="0">
                <a:cs typeface="Arial" charset="0"/>
              </a:rPr>
              <a:t>antennas</a:t>
            </a:r>
            <a:r>
              <a:rPr lang="fr-FR" dirty="0" smtClean="0">
                <a:cs typeface="Arial" charset="0"/>
              </a:rPr>
              <a:t> for </a:t>
            </a:r>
            <a:r>
              <a:rPr lang="fr-FR" b="1" dirty="0" err="1" smtClean="0">
                <a:cs typeface="Arial" charset="0"/>
              </a:rPr>
              <a:t>tracking</a:t>
            </a:r>
            <a:r>
              <a:rPr lang="fr-FR" b="1" dirty="0" smtClean="0">
                <a:cs typeface="Arial" charset="0"/>
              </a:rPr>
              <a:t> </a:t>
            </a:r>
            <a:r>
              <a:rPr lang="fr-FR" b="1" dirty="0" err="1" smtClean="0">
                <a:cs typeface="Arial" charset="0"/>
              </a:rPr>
              <a:t>tagged</a:t>
            </a:r>
            <a:r>
              <a:rPr lang="fr-FR" b="1" dirty="0" smtClean="0">
                <a:cs typeface="Arial" charset="0"/>
              </a:rPr>
              <a:t> </a:t>
            </a:r>
            <a:r>
              <a:rPr lang="fr-FR" b="1" dirty="0" err="1" smtClean="0">
                <a:cs typeface="Arial" charset="0"/>
              </a:rPr>
              <a:t>flying</a:t>
            </a:r>
            <a:r>
              <a:rPr lang="fr-FR" b="1" dirty="0" smtClean="0">
                <a:cs typeface="Arial" charset="0"/>
              </a:rPr>
              <a:t> </a:t>
            </a:r>
            <a:r>
              <a:rPr lang="fr-FR" b="1" dirty="0" err="1" smtClean="0">
                <a:cs typeface="Arial" charset="0"/>
              </a:rPr>
              <a:t>objects</a:t>
            </a:r>
            <a:endParaRPr lang="fr-FR" b="1" dirty="0">
              <a:cs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§"/>
            </a:pPr>
            <a:endParaRPr lang="fr-FR" b="0" dirty="0" smtClean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0978" y="2710436"/>
            <a:ext cx="274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sz="1400" i="1" dirty="0" err="1"/>
              <a:t>reflectometry</a:t>
            </a:r>
            <a:r>
              <a:rPr lang="fr-FR" altLang="fr-FR" sz="1400" i="1" dirty="0"/>
              <a:t> </a:t>
            </a:r>
            <a:r>
              <a:rPr lang="fr-FR" altLang="fr-FR" sz="1400" i="1" dirty="0" smtClean="0"/>
              <a:t>in </a:t>
            </a:r>
            <a:r>
              <a:rPr lang="fr-FR" altLang="fr-FR" sz="1400" i="1" dirty="0"/>
              <a:t>mm-</a:t>
            </a:r>
            <a:r>
              <a:rPr lang="fr-FR" altLang="fr-FR" sz="1400" i="1" dirty="0" err="1"/>
              <a:t>Wave</a:t>
            </a:r>
            <a:r>
              <a:rPr lang="fr-FR" altLang="fr-FR" sz="1400" i="1" dirty="0"/>
              <a:t> </a:t>
            </a:r>
            <a:r>
              <a:rPr lang="fr-FR" altLang="fr-FR" sz="1400" i="1" dirty="0" err="1" smtClean="0"/>
              <a:t>domain</a:t>
            </a:r>
            <a:endParaRPr lang="fr-FR" altLang="fr-FR" sz="1400" i="1" dirty="0" smtClean="0"/>
          </a:p>
          <a:p>
            <a:pPr algn="ctr"/>
            <a:r>
              <a:rPr lang="fr-FR" sz="1400" i="1" dirty="0" err="1" smtClean="0"/>
              <a:t>Including</a:t>
            </a:r>
            <a:r>
              <a:rPr lang="fr-FR" sz="1400" i="1" dirty="0" smtClean="0"/>
              <a:t> 3D packaging solutions</a:t>
            </a:r>
            <a:endParaRPr lang="fr-FR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24463" y="2725608"/>
            <a:ext cx="336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sz="1400" i="1" dirty="0" smtClean="0"/>
              <a:t>Harmonic radar for </a:t>
            </a:r>
            <a:r>
              <a:rPr lang="fr-FR" altLang="fr-FR" sz="1400" i="1" dirty="0" err="1" smtClean="0"/>
              <a:t>tracking</a:t>
            </a:r>
            <a:r>
              <a:rPr lang="fr-FR" altLang="fr-FR" sz="1400" i="1" dirty="0" smtClean="0"/>
              <a:t> </a:t>
            </a:r>
            <a:r>
              <a:rPr lang="fr-FR" altLang="fr-FR" sz="1400" i="1" dirty="0" err="1" smtClean="0"/>
              <a:t>moving</a:t>
            </a:r>
            <a:r>
              <a:rPr lang="fr-FR" altLang="fr-FR" sz="1400" i="1" dirty="0" smtClean="0"/>
              <a:t> </a:t>
            </a:r>
            <a:r>
              <a:rPr lang="fr-FR" altLang="fr-FR" sz="1400" i="1" dirty="0" err="1" smtClean="0"/>
              <a:t>objects</a:t>
            </a:r>
            <a:endParaRPr lang="fr-FR" altLang="fr-FR" sz="1400" i="1" dirty="0" smtClean="0"/>
          </a:p>
          <a:p>
            <a:pPr algn="ctr"/>
            <a:r>
              <a:rPr lang="fr-FR" altLang="fr-FR" sz="1400" i="1" dirty="0" smtClean="0"/>
              <a:t> (</a:t>
            </a:r>
            <a:r>
              <a:rPr lang="fr-FR" altLang="fr-FR" sz="1400" i="1" dirty="0" err="1" smtClean="0"/>
              <a:t>tagged</a:t>
            </a:r>
            <a:r>
              <a:rPr lang="fr-FR" altLang="fr-FR" sz="1400" i="1" dirty="0" smtClean="0"/>
              <a:t> </a:t>
            </a:r>
            <a:r>
              <a:rPr lang="fr-FR" altLang="fr-FR" sz="1400" i="1" dirty="0" err="1" smtClean="0"/>
              <a:t>flying</a:t>
            </a:r>
            <a:r>
              <a:rPr lang="fr-FR" altLang="fr-FR" sz="1400" i="1" dirty="0" smtClean="0"/>
              <a:t> </a:t>
            </a:r>
            <a:r>
              <a:rPr lang="fr-FR" altLang="fr-FR" sz="1400" i="1" dirty="0" err="1" smtClean="0"/>
              <a:t>insects</a:t>
            </a:r>
            <a:r>
              <a:rPr lang="fr-FR" altLang="fr-FR" sz="1400" i="1" dirty="0" smtClean="0"/>
              <a:t>)</a:t>
            </a:r>
            <a:endParaRPr lang="fr-FR" sz="1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B366D-2D04-45B3-8702-15BF97F46D92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pic>
        <p:nvPicPr>
          <p:cNvPr id="10" name="Picture 9" descr="http://lauhic.perso.neuf.fr/bonhomme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69" y="-45674"/>
            <a:ext cx="1098460" cy="10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87226" y="-5001"/>
            <a:ext cx="7772400" cy="685800"/>
          </a:xfrm>
        </p:spPr>
        <p:txBody>
          <a:bodyPr>
            <a:noAutofit/>
          </a:bodyPr>
          <a:lstStyle/>
          <a:p>
            <a:r>
              <a:rPr lang="en-US" sz="3600" dirty="0"/>
              <a:t>Ongoing Studies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000" b="1" dirty="0" smtClean="0">
                <a:solidFill>
                  <a:srgbClr val="0000FF"/>
                </a:solidFill>
              </a:rPr>
              <a:t>Power-Signal Integrity, EMC/EMI of Moving Objects</a:t>
            </a:r>
            <a:endParaRPr lang="en-US" sz="40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39576" y="1219277"/>
            <a:ext cx="2666692" cy="1968555"/>
            <a:chOff x="0" y="1827428"/>
            <a:chExt cx="3305175" cy="3149600"/>
          </a:xfrm>
        </p:grpSpPr>
        <p:pic>
          <p:nvPicPr>
            <p:cNvPr id="8" name="Picture 5" descr="car_access_0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" b="5118"/>
            <a:stretch>
              <a:fillRect/>
            </a:stretch>
          </p:blipFill>
          <p:spPr bwMode="auto">
            <a:xfrm>
              <a:off x="0" y="1827428"/>
              <a:ext cx="3305175" cy="229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clip_imag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025" y="3776878"/>
              <a:ext cx="22161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39"/>
            <p:cNvCxnSpPr>
              <a:cxnSpLocks noChangeShapeType="1"/>
            </p:cNvCxnSpPr>
            <p:nvPr/>
          </p:nvCxnSpPr>
          <p:spPr bwMode="auto">
            <a:xfrm flipH="1" flipV="1">
              <a:off x="1554163" y="2783103"/>
              <a:ext cx="625475" cy="1230312"/>
            </a:xfrm>
            <a:prstGeom prst="straightConnector1">
              <a:avLst/>
            </a:prstGeom>
            <a:noFill/>
            <a:ln w="19050" algn="ctr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lg"/>
            </a:ln>
          </p:spPr>
        </p:cxn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 rot="19101547">
              <a:off x="1450975" y="2724365"/>
              <a:ext cx="142875" cy="6826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fr-FR"/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24" y="1237033"/>
            <a:ext cx="2708033" cy="178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Lagrasse_IR_15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53" y="3148480"/>
            <a:ext cx="1706174" cy="12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6"/>
          <a:stretch/>
        </p:blipFill>
        <p:spPr bwMode="auto">
          <a:xfrm>
            <a:off x="6570098" y="3092946"/>
            <a:ext cx="1706175" cy="132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l_fi" descr="ANd9GcRt00s3oQmkbVNzlHwDuos5i3nEFdGcea9U_N6Jlp4fiGOgw5boT0ACdX0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51" y="3092946"/>
            <a:ext cx="1513466" cy="128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25767" y="3939596"/>
            <a:ext cx="1023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Archeology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5776" y="924520"/>
            <a:ext cx="268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Towards Autonomous Nanodrone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57691" y="3811611"/>
            <a:ext cx="148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Under-water applications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6967" y="3825221"/>
            <a:ext cx="97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Diagonis &amp; detection of Pollution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048" y="4515578"/>
            <a:ext cx="88155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50" dirty="0"/>
              <a:t>J.M. Moschetta, </a:t>
            </a:r>
            <a:r>
              <a:rPr lang="it-IT" sz="1050" i="1" dirty="0"/>
              <a:t>« Innovative design of </a:t>
            </a:r>
            <a:r>
              <a:rPr lang="it-IT" sz="1050" i="1" dirty="0" smtClean="0"/>
              <a:t>mini-UAV </a:t>
            </a:r>
            <a:r>
              <a:rPr lang="it-IT" sz="1050" i="1" dirty="0"/>
              <a:t>configurations </a:t>
            </a:r>
            <a:r>
              <a:rPr lang="it-IT" sz="1050" i="1" dirty="0" smtClean="0"/>
              <a:t>: </a:t>
            </a:r>
            <a:r>
              <a:rPr lang="en-US" sz="1050" i="1" dirty="0" smtClean="0"/>
              <a:t>key </a:t>
            </a:r>
            <a:r>
              <a:rPr lang="en-US" sz="1050" i="1" dirty="0"/>
              <a:t>challenges and technical breakthroughs »</a:t>
            </a:r>
            <a:r>
              <a:rPr lang="en-US" sz="1050" dirty="0"/>
              <a:t>, ANACOM </a:t>
            </a:r>
            <a:r>
              <a:rPr lang="en-US" sz="1050" dirty="0" smtClean="0"/>
              <a:t>8ème </a:t>
            </a:r>
            <a:r>
              <a:rPr lang="pt-BR" sz="1050" dirty="0" smtClean="0"/>
              <a:t>congres </a:t>
            </a:r>
            <a:r>
              <a:rPr lang="pt-BR" sz="1050" dirty="0"/>
              <a:t>URSI-Portugal, Lisbonne, Nov </a:t>
            </a:r>
            <a:r>
              <a:rPr lang="pt-BR" sz="1050" dirty="0" smtClean="0"/>
              <a:t>2014.</a:t>
            </a:r>
          </a:p>
          <a:p>
            <a:pPr algn="just"/>
            <a:endParaRPr lang="pt-BR" sz="5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dirty="0"/>
              <a:t>D. Bajon </a:t>
            </a:r>
            <a:r>
              <a:rPr lang="fr-FR" sz="1050" i="1" dirty="0"/>
              <a:t>« Micro &amp; Nano aerial vehicules : New perspectives </a:t>
            </a:r>
            <a:r>
              <a:rPr lang="fr-FR" sz="1050" i="1" dirty="0" smtClean="0"/>
              <a:t>and Opportunities </a:t>
            </a:r>
            <a:r>
              <a:rPr lang="fr-FR" sz="1050" i="1" dirty="0"/>
              <a:t>for RF design»</a:t>
            </a:r>
            <a:r>
              <a:rPr lang="fr-FR" sz="1050" dirty="0"/>
              <a:t>, ANACOM 8ème congres </a:t>
            </a:r>
            <a:r>
              <a:rPr lang="fr-FR" sz="1050" dirty="0" smtClean="0"/>
              <a:t>URSI Portugal, Nov </a:t>
            </a:r>
            <a:r>
              <a:rPr lang="fr-FR" sz="1050" dirty="0"/>
              <a:t>2014.</a:t>
            </a:r>
            <a:endParaRPr lang="pt-BR" sz="1050" dirty="0" smtClean="0"/>
          </a:p>
          <a:p>
            <a:pPr algn="just"/>
            <a:endParaRPr lang="fr-FR" sz="6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050" dirty="0"/>
              <a:t>P. Russer, J. A. Russer, F. Mukhtar, P. Lugli, S. Wane, D. Bajon, W. Porod, “</a:t>
            </a:r>
            <a:r>
              <a:rPr lang="en-US" sz="1050" i="1" dirty="0"/>
              <a:t>Integrated Antennas for RF Sensing, Wireless Communications and Energy Harvesting Applications</a:t>
            </a:r>
            <a:r>
              <a:rPr lang="en-US" sz="1050" dirty="0"/>
              <a:t>”, 2013 International Workshop on Antenna </a:t>
            </a:r>
            <a:r>
              <a:rPr lang="en-US" sz="1050" dirty="0" smtClean="0"/>
              <a:t>Technology.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27" name="TextBox 26"/>
          <p:cNvSpPr txBox="1"/>
          <p:nvPr/>
        </p:nvSpPr>
        <p:spPr>
          <a:xfrm>
            <a:off x="319049" y="898898"/>
            <a:ext cx="296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Towards Autonomous Moving targets</a:t>
            </a:r>
            <a:endParaRPr lang="en-US" sz="1400" b="1" dirty="0"/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1" y="3161198"/>
            <a:ext cx="1960608" cy="12214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36363" y="3546560"/>
            <a:ext cx="639086" cy="87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AB400"/>
              </a:buClr>
              <a:buSzPct val="75000"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</a:rPr>
              <a:t>Car2X</a:t>
            </a:r>
          </a:p>
          <a:p>
            <a:pPr lvl="0" algn="ctr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AB400"/>
              </a:buClr>
              <a:buSzPct val="75000"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</a:rPr>
              <a:t>DSSS</a:t>
            </a:r>
          </a:p>
          <a:p>
            <a:pPr lvl="0" algn="ctr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AB400"/>
              </a:buClr>
              <a:buSzPct val="75000"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</a:rPr>
              <a:t>2-way</a:t>
            </a:r>
          </a:p>
          <a:p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21" name="Picture 20" descr="http://lauhic.perso.neuf.fr/bonhomme9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69" y="-45674"/>
            <a:ext cx="1098460" cy="10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B366D-2D04-45B3-8702-15BF97F46D92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098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93C3-9372-4150-BF45-F44A8F156ECF}" type="slidenum">
              <a:rPr lang="en-US"/>
              <a:pPr/>
              <a:t>6</a:t>
            </a:fld>
            <a:endParaRPr lang="en-US"/>
          </a:p>
        </p:txBody>
      </p:sp>
      <p:sp>
        <p:nvSpPr>
          <p:cNvPr id="1607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91530" y="590646"/>
            <a:ext cx="4424486" cy="2878832"/>
          </a:xfrm>
          <a:ln w="38100">
            <a:noFill/>
          </a:ln>
        </p:spPr>
        <p:txBody>
          <a:bodyPr/>
          <a:lstStyle/>
          <a:p>
            <a:pPr algn="just">
              <a:buSzPct val="100000"/>
            </a:pPr>
            <a:r>
              <a:rPr lang="en-US" sz="1800" b="1" dirty="0" smtClean="0"/>
              <a:t>Area of Primary Contribution</a:t>
            </a:r>
            <a:endParaRPr lang="en-GB" sz="1800" b="1" dirty="0">
              <a:latin typeface="Helv"/>
            </a:endParaRPr>
          </a:p>
          <a:p>
            <a:pPr algn="just">
              <a:buSzPct val="100000"/>
            </a:pPr>
            <a:r>
              <a:rPr lang="en-US" sz="1400" b="1" u="sng" dirty="0" smtClean="0">
                <a:solidFill>
                  <a:srgbClr val="0000FF"/>
                </a:solidFill>
              </a:rPr>
              <a:t>HARDWARE MANUACTURING</a:t>
            </a:r>
            <a:r>
              <a:rPr lang="en-US" sz="1400" b="1" dirty="0" smtClean="0">
                <a:solidFill>
                  <a:srgbClr val="0000FF"/>
                </a:solidFill>
              </a:rPr>
              <a:t>: </a:t>
            </a:r>
            <a:r>
              <a:rPr lang="en-US" sz="1400" dirty="0" smtClean="0"/>
              <a:t>Technological realization of monolithically integrated antennas and integrated circuits for Chip-to-Chip communications. Both two-port and multi-port (MIMO) wireless links will be jointly proposed with NEMF21 partners.</a:t>
            </a:r>
          </a:p>
          <a:p>
            <a:pPr algn="just">
              <a:buSzPct val="100000"/>
            </a:pPr>
            <a:r>
              <a:rPr lang="en-US" sz="1400" b="1" u="sng" dirty="0" smtClean="0">
                <a:solidFill>
                  <a:srgbClr val="0000FF"/>
                </a:solidFill>
              </a:rPr>
              <a:t>BENCHMARKS SYSTEMS</a:t>
            </a:r>
            <a:r>
              <a:rPr lang="en-US" sz="1400" b="1" dirty="0" smtClean="0">
                <a:solidFill>
                  <a:srgbClr val="0000FF"/>
                </a:solidFill>
              </a:rPr>
              <a:t>: </a:t>
            </a:r>
            <a:r>
              <a:rPr lang="en-US" sz="1400" dirty="0" smtClean="0"/>
              <a:t>Proposal of system-level carriers (single chip and multi-chip [module] applications) for measurement, characterization and analysis of radiated stochastic fields. Based on these measurements the radiated field distributions in system scenarios will be modeled.</a:t>
            </a:r>
          </a:p>
          <a:p>
            <a:pPr algn="just">
              <a:buSzPct val="100000"/>
            </a:pPr>
            <a:r>
              <a:rPr lang="fr-FR" sz="1400" b="1" u="sng" dirty="0" smtClean="0">
                <a:solidFill>
                  <a:srgbClr val="0000FF"/>
                </a:solidFill>
              </a:rPr>
              <a:t>ADVANCED DESIGN PROPOSALS:</a:t>
            </a:r>
            <a:r>
              <a:rPr lang="fr-FR" sz="1400" b="1" dirty="0" smtClean="0">
                <a:solidFill>
                  <a:srgbClr val="0000FF"/>
                </a:solidFill>
              </a:rPr>
              <a:t> </a:t>
            </a:r>
            <a:r>
              <a:rPr lang="fr-FR" sz="1400" dirty="0" smtClean="0"/>
              <a:t>Design solutions for </a:t>
            </a:r>
            <a:r>
              <a:rPr lang="fr-FR" sz="1400" dirty="0"/>
              <a:t>f</a:t>
            </a:r>
            <a:r>
              <a:rPr lang="fr-FR" sz="1400" dirty="0" smtClean="0"/>
              <a:t>easibility study of innovative packaging solutions to enable breakthrough in non-contact Chip-to-Chip communication systems</a:t>
            </a:r>
            <a:endParaRPr lang="en-GB" sz="1400" dirty="0"/>
          </a:p>
        </p:txBody>
      </p:sp>
      <p:sp>
        <p:nvSpPr>
          <p:cNvPr id="160816" name="Text Box 48"/>
          <p:cNvSpPr txBox="1">
            <a:spLocks noChangeArrowheads="1"/>
          </p:cNvSpPr>
          <p:nvPr/>
        </p:nvSpPr>
        <p:spPr bwMode="auto">
          <a:xfrm>
            <a:off x="4911945" y="3148109"/>
            <a:ext cx="248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3D View of Built Package Model for AERO4231</a:t>
            </a:r>
          </a:p>
        </p:txBody>
      </p:sp>
      <p:sp>
        <p:nvSpPr>
          <p:cNvPr id="160821" name="Rectangle 53"/>
          <p:cNvSpPr>
            <a:spLocks noGrp="1" noChangeArrowheads="1"/>
          </p:cNvSpPr>
          <p:nvPr>
            <p:ph type="title"/>
          </p:nvPr>
        </p:nvSpPr>
        <p:spPr>
          <a:xfrm>
            <a:off x="179512" y="29653"/>
            <a:ext cx="9064542" cy="538485"/>
          </a:xfrm>
          <a:noFill/>
          <a:ln/>
        </p:spPr>
        <p:txBody>
          <a:bodyPr/>
          <a:lstStyle/>
          <a:p>
            <a:r>
              <a:rPr lang="en-GB" sz="2900" dirty="0" smtClean="0"/>
              <a:t>Suggested Main Task &amp; Interactions</a:t>
            </a:r>
            <a:endParaRPr lang="en-GB" sz="2900" dirty="0"/>
          </a:p>
        </p:txBody>
      </p:sp>
      <p:sp>
        <p:nvSpPr>
          <p:cNvPr id="160823" name="Rectangle 55"/>
          <p:cNvSpPr>
            <a:spLocks noChangeArrowheads="1"/>
          </p:cNvSpPr>
          <p:nvPr/>
        </p:nvSpPr>
        <p:spPr bwMode="auto">
          <a:xfrm>
            <a:off x="191352" y="4797152"/>
            <a:ext cx="8856984" cy="11431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AB400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US" sz="1600" b="1" dirty="0" smtClean="0"/>
              <a:t> Resource Allocation 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AB400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US" sz="1600" dirty="0" smtClean="0"/>
              <a:t> </a:t>
            </a:r>
            <a:r>
              <a:rPr lang="en-US" sz="1500" b="1" dirty="0" smtClean="0">
                <a:solidFill>
                  <a:srgbClr val="0000FF"/>
                </a:solidFill>
              </a:rPr>
              <a:t>1 </a:t>
            </a:r>
            <a:r>
              <a:rPr lang="en-US" sz="1500" b="1" dirty="0">
                <a:solidFill>
                  <a:srgbClr val="0000FF"/>
                </a:solidFill>
              </a:rPr>
              <a:t>experienced engineer working on design and verification activities for a period of 3 </a:t>
            </a:r>
            <a:r>
              <a:rPr lang="en-US" sz="1500" b="1" dirty="0" smtClean="0">
                <a:solidFill>
                  <a:srgbClr val="0000FF"/>
                </a:solidFill>
              </a:rPr>
              <a:t>years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AB400"/>
              </a:buClr>
              <a:buSzPct val="100000"/>
              <a:buFont typeface="Arial" charset="0"/>
              <a:buBlip>
                <a:blip r:embed="rId3"/>
              </a:buBlip>
            </a:pPr>
            <a:r>
              <a:rPr lang="en-US" sz="1600" dirty="0" smtClean="0"/>
              <a:t> </a:t>
            </a:r>
            <a:r>
              <a:rPr lang="en-US" sz="1500" b="1" dirty="0">
                <a:solidFill>
                  <a:srgbClr val="0000FF"/>
                </a:solidFill>
              </a:rPr>
              <a:t>1 experienced engineer working on circuit &amp; system benchmarks for a period of 3 </a:t>
            </a:r>
            <a:r>
              <a:rPr lang="en-US" sz="1500" b="1" dirty="0" smtClean="0">
                <a:solidFill>
                  <a:srgbClr val="0000FF"/>
                </a:solidFill>
              </a:rPr>
              <a:t>years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>
                <a:srgbClr val="FAB400"/>
              </a:buClr>
              <a:buSzPct val="100000"/>
            </a:pPr>
            <a:endParaRPr lang="en-US" sz="400" b="1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179512" y="557628"/>
            <a:ext cx="4608512" cy="40235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00510" y="548680"/>
            <a:ext cx="4114966" cy="403244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5012528" y="622176"/>
            <a:ext cx="3879952" cy="28788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rgbClr val="FAB400"/>
              </a:buClr>
              <a:buSzPct val="75000"/>
              <a:buFont typeface="Arial" charset="0"/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rtl="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68400" indent="-254000" algn="l" rtl="0" fontAlgn="base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625600" indent="-254000" algn="l" rtl="0" fontAlgn="base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82800" indent="-254000" algn="l" rtl="0" fontAlgn="base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5pPr>
            <a:lvl6pPr marL="2540000" indent="-254000" algn="l" rtl="0" fontAlgn="base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fontAlgn="base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fontAlgn="base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fontAlgn="base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algn="just" eaLnBrk="1" hangingPunct="1">
              <a:buSzPct val="100000"/>
            </a:pPr>
            <a:r>
              <a:rPr lang="fr-FR" sz="1800" b="1" kern="0" dirty="0" smtClean="0"/>
              <a:t>Identified Main Interactions </a:t>
            </a:r>
          </a:p>
          <a:p>
            <a:pPr marL="0" indent="0" algn="just" eaLnBrk="1" hangingPunct="1">
              <a:buSzPct val="100000"/>
              <a:buNone/>
            </a:pPr>
            <a:endParaRPr lang="en-GB" sz="100" b="1" kern="0" dirty="0" smtClean="0">
              <a:latin typeface="Helv"/>
            </a:endParaRP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  <a:buSzPct val="100000"/>
            </a:pPr>
            <a:r>
              <a:rPr lang="en-US" sz="1500" b="1" dirty="0" smtClean="0">
                <a:solidFill>
                  <a:srgbClr val="0070C0"/>
                </a:solidFill>
              </a:rPr>
              <a:t>Collaboration </a:t>
            </a:r>
            <a:r>
              <a:rPr lang="en-US" sz="1500" b="1" dirty="0">
                <a:solidFill>
                  <a:srgbClr val="0070C0"/>
                </a:solidFill>
              </a:rPr>
              <a:t>with NEMF21 partners for Near-Fields measurement of radiated stochastic EM fields</a:t>
            </a:r>
            <a:r>
              <a:rPr lang="en-US" sz="15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eaLnBrk="1" hangingPunct="1">
              <a:lnSpc>
                <a:spcPct val="95000"/>
              </a:lnSpc>
              <a:spcBef>
                <a:spcPct val="50000"/>
              </a:spcBef>
              <a:buSzPct val="100000"/>
              <a:buNone/>
            </a:pPr>
            <a:endParaRPr lang="en-US" sz="800" b="1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  <a:buSzPct val="100000"/>
            </a:pPr>
            <a:r>
              <a:rPr lang="en-US" sz="1500" b="1" dirty="0" smtClean="0">
                <a:solidFill>
                  <a:srgbClr val="0070C0"/>
                </a:solidFill>
              </a:rPr>
              <a:t>Collaboration </a:t>
            </a:r>
            <a:r>
              <a:rPr lang="en-US" sz="1500" b="1" dirty="0">
                <a:solidFill>
                  <a:srgbClr val="0070C0"/>
                </a:solidFill>
              </a:rPr>
              <a:t>with NEMF21 partners for antenna measurement and characterization possibilities in time and frequency domains including evaluation of radiation </a:t>
            </a:r>
            <a:r>
              <a:rPr lang="en-US" sz="1500" b="1" dirty="0" smtClean="0">
                <a:solidFill>
                  <a:srgbClr val="0070C0"/>
                </a:solidFill>
              </a:rPr>
              <a:t>efficiency</a:t>
            </a:r>
          </a:p>
          <a:p>
            <a:pPr marL="0" indent="0" algn="just" eaLnBrk="1" hangingPunct="1">
              <a:lnSpc>
                <a:spcPct val="95000"/>
              </a:lnSpc>
              <a:spcBef>
                <a:spcPct val="50000"/>
              </a:spcBef>
              <a:buSzPct val="100000"/>
              <a:buNone/>
            </a:pPr>
            <a:endParaRPr lang="en-US" sz="500" b="1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95000"/>
              </a:lnSpc>
              <a:spcBef>
                <a:spcPct val="50000"/>
              </a:spcBef>
              <a:buSzPct val="100000"/>
            </a:pPr>
            <a:r>
              <a:rPr lang="en-US" sz="1500" b="1" dirty="0" smtClean="0">
                <a:solidFill>
                  <a:srgbClr val="0070C0"/>
                </a:solidFill>
              </a:rPr>
              <a:t>Collaboration </a:t>
            </a:r>
            <a:r>
              <a:rPr lang="en-US" sz="1500" b="1" dirty="0">
                <a:solidFill>
                  <a:srgbClr val="0070C0"/>
                </a:solidFill>
              </a:rPr>
              <a:t>with NEMF21 partners </a:t>
            </a:r>
            <a:r>
              <a:rPr lang="fr-FR" sz="1500" b="1" dirty="0">
                <a:solidFill>
                  <a:srgbClr val="0070C0"/>
                </a:solidFill>
              </a:rPr>
              <a:t>on software, signal processing, numerical </a:t>
            </a:r>
            <a:r>
              <a:rPr lang="fr-FR" sz="1500" b="1" dirty="0" smtClean="0">
                <a:solidFill>
                  <a:srgbClr val="0070C0"/>
                </a:solidFill>
              </a:rPr>
              <a:t>methods for </a:t>
            </a:r>
            <a:r>
              <a:rPr lang="fr-FR" sz="1500" b="1" dirty="0">
                <a:solidFill>
                  <a:srgbClr val="0070C0"/>
                </a:solidFill>
              </a:rPr>
              <a:t>noisy EM fields</a:t>
            </a:r>
            <a:endParaRPr lang="en-GB" sz="1500" b="1" dirty="0">
              <a:solidFill>
                <a:srgbClr val="0070C0"/>
              </a:solidFill>
            </a:endParaRPr>
          </a:p>
        </p:txBody>
      </p:sp>
      <p:pic>
        <p:nvPicPr>
          <p:cNvPr id="14" name="Picture 13" descr="http://lauhic.perso.neuf.fr/bonhomme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53" y="3717032"/>
            <a:ext cx="834123" cy="83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113214" y="1498826"/>
            <a:ext cx="495757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WP3</a:t>
            </a:r>
            <a:endParaRPr lang="fr-FR" sz="11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9759" y="2762284"/>
            <a:ext cx="495757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WP1</a:t>
            </a:r>
            <a:endParaRPr lang="fr-FR" sz="11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9759" y="4059412"/>
            <a:ext cx="495757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WP4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42438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Subtitle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PageNumber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" val="-2;-2;-2;-2;SlideTitleFontColor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PROTECTIONTYPE" val="31"/>
  <p:tag name="COLORS" val="-2;-2;-2;-2;SlideFooterFontColor"/>
  <p:tag name="SHAPECLASSNAME" val="Page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"/>
  <p:tag name="FONTSETCLASSNAME" val="FontSet1"/>
  <p:tag name="COLORS" val="-2;-2;-2;-2;TitleSlideTitleFontColor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TitleOnTitleSlide"/>
  <p:tag name="SHAPECLASSPROTECTIONTYPE" val="0"/>
</p:tagLst>
</file>

<file path=ppt/theme/theme1.xml><?xml version="1.0" encoding="utf-8"?>
<a:theme xmlns:a="http://schemas.openxmlformats.org/drawingml/2006/main" name="NXP_Powerpoint_Template">
  <a:themeElements>
    <a:clrScheme name="NXP_Powerpoint_Template 1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8CD2C8"/>
      </a:accent1>
      <a:accent2>
        <a:srgbClr val="A00046"/>
      </a:accent2>
      <a:accent3>
        <a:srgbClr val="FFFFFF"/>
      </a:accent3>
      <a:accent4>
        <a:srgbClr val="000000"/>
      </a:accent4>
      <a:accent5>
        <a:srgbClr val="C5E5E0"/>
      </a:accent5>
      <a:accent6>
        <a:srgbClr val="91003F"/>
      </a:accent6>
      <a:hlink>
        <a:srgbClr val="007887"/>
      </a:hlink>
      <a:folHlink>
        <a:srgbClr val="502887"/>
      </a:folHlink>
    </a:clrScheme>
    <a:fontScheme name="NXP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XP_Powerpoint_Template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8CD2C8"/>
        </a:accent1>
        <a:accent2>
          <a:srgbClr val="A00046"/>
        </a:accent2>
        <a:accent3>
          <a:srgbClr val="FFFFFF"/>
        </a:accent3>
        <a:accent4>
          <a:srgbClr val="000000"/>
        </a:accent4>
        <a:accent5>
          <a:srgbClr val="C5E5E0"/>
        </a:accent5>
        <a:accent6>
          <a:srgbClr val="91003F"/>
        </a:accent6>
        <a:hlink>
          <a:srgbClr val="007887"/>
        </a:hlink>
        <a:folHlink>
          <a:srgbClr val="5028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NXP_Powerpoint_Template</Template>
  <TotalTime>0</TotalTime>
  <Words>552</Words>
  <Application>Microsoft Office PowerPoint</Application>
  <PresentationFormat>On-screen Show (4:3)</PresentationFormat>
  <Paragraphs>110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Helv</vt:lpstr>
      <vt:lpstr>Times New Roman</vt:lpstr>
      <vt:lpstr>Wingdings</vt:lpstr>
      <vt:lpstr>NXP_Powerpoint_Template</vt:lpstr>
      <vt:lpstr>Proposed NXP Contribution  to NEMF21 Project</vt:lpstr>
      <vt:lpstr>PowerPoint Presentation</vt:lpstr>
      <vt:lpstr>PowerPoint Presentation</vt:lpstr>
      <vt:lpstr>Ongoing Studies 3D Packaging &amp; Moving Objects</vt:lpstr>
      <vt:lpstr>Ongoing Studies Power-Signal Integrity, EMC/EMI of Moving Objects</vt:lpstr>
      <vt:lpstr>Suggested Main Task &amp; Interactions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PNX85500 flip chip status</dc:title>
  <dc:subject>Guidelines for presentations</dc:subject>
  <dc:creator/>
  <cp:lastModifiedBy/>
  <cp:revision>188</cp:revision>
  <dcterms:created xsi:type="dcterms:W3CDTF">2008-03-11T14:09:53Z</dcterms:created>
  <dcterms:modified xsi:type="dcterms:W3CDTF">2015-07-04T09:17:19Z</dcterms:modified>
</cp:coreProperties>
</file>