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54" r:id="rId1"/>
  </p:sldMasterIdLst>
  <p:notesMasterIdLst>
    <p:notesMasterId r:id="rId8"/>
  </p:notesMasterIdLst>
  <p:handoutMasterIdLst>
    <p:handoutMasterId r:id="rId9"/>
  </p:handoutMasterIdLst>
  <p:sldIdLst>
    <p:sldId id="272" r:id="rId2"/>
    <p:sldId id="279" r:id="rId3"/>
    <p:sldId id="275" r:id="rId4"/>
    <p:sldId id="278" r:id="rId5"/>
    <p:sldId id="276" r:id="rId6"/>
    <p:sldId id="277" r:id="rId7"/>
  </p:sldIdLst>
  <p:sldSz cx="9144000" cy="6858000" type="screen4x3"/>
  <p:notesSz cx="6805613" cy="9939338"/>
  <p:defaultTextStyle>
    <a:defPPr>
      <a:defRPr lang="de-DE"/>
    </a:defPPr>
    <a:lvl1pPr algn="l" rtl="0" eaLnBrk="0" fontAlgn="base" hangingPunct="0">
      <a:spcBef>
        <a:spcPct val="0"/>
      </a:spcBef>
      <a:spcAft>
        <a:spcPct val="0"/>
      </a:spcAft>
      <a:defRPr sz="2100" u="sng" kern="1200">
        <a:solidFill>
          <a:schemeClr val="tx1"/>
        </a:solidFill>
        <a:latin typeface="Arial" charset="0"/>
        <a:ea typeface="+mn-ea"/>
        <a:cs typeface="+mn-cs"/>
      </a:defRPr>
    </a:lvl1pPr>
    <a:lvl2pPr marL="457200" algn="l" rtl="0" eaLnBrk="0" fontAlgn="base" hangingPunct="0">
      <a:spcBef>
        <a:spcPct val="0"/>
      </a:spcBef>
      <a:spcAft>
        <a:spcPct val="0"/>
      </a:spcAft>
      <a:defRPr sz="2100" u="sng" kern="1200">
        <a:solidFill>
          <a:schemeClr val="tx1"/>
        </a:solidFill>
        <a:latin typeface="Arial" charset="0"/>
        <a:ea typeface="+mn-ea"/>
        <a:cs typeface="+mn-cs"/>
      </a:defRPr>
    </a:lvl2pPr>
    <a:lvl3pPr marL="914400" algn="l" rtl="0" eaLnBrk="0" fontAlgn="base" hangingPunct="0">
      <a:spcBef>
        <a:spcPct val="0"/>
      </a:spcBef>
      <a:spcAft>
        <a:spcPct val="0"/>
      </a:spcAft>
      <a:defRPr sz="2100" u="sng" kern="1200">
        <a:solidFill>
          <a:schemeClr val="tx1"/>
        </a:solidFill>
        <a:latin typeface="Arial" charset="0"/>
        <a:ea typeface="+mn-ea"/>
        <a:cs typeface="+mn-cs"/>
      </a:defRPr>
    </a:lvl3pPr>
    <a:lvl4pPr marL="1371600" algn="l" rtl="0" eaLnBrk="0" fontAlgn="base" hangingPunct="0">
      <a:spcBef>
        <a:spcPct val="0"/>
      </a:spcBef>
      <a:spcAft>
        <a:spcPct val="0"/>
      </a:spcAft>
      <a:defRPr sz="2100" u="sng" kern="1200">
        <a:solidFill>
          <a:schemeClr val="tx1"/>
        </a:solidFill>
        <a:latin typeface="Arial" charset="0"/>
        <a:ea typeface="+mn-ea"/>
        <a:cs typeface="+mn-cs"/>
      </a:defRPr>
    </a:lvl4pPr>
    <a:lvl5pPr marL="1828800" algn="l" rtl="0" eaLnBrk="0" fontAlgn="base" hangingPunct="0">
      <a:spcBef>
        <a:spcPct val="0"/>
      </a:spcBef>
      <a:spcAft>
        <a:spcPct val="0"/>
      </a:spcAft>
      <a:defRPr sz="2100" u="sng" kern="1200">
        <a:solidFill>
          <a:schemeClr val="tx1"/>
        </a:solidFill>
        <a:latin typeface="Arial" charset="0"/>
        <a:ea typeface="+mn-ea"/>
        <a:cs typeface="+mn-cs"/>
      </a:defRPr>
    </a:lvl5pPr>
    <a:lvl6pPr marL="2286000" algn="l" defTabSz="914400" rtl="0" eaLnBrk="1" latinLnBrk="0" hangingPunct="1">
      <a:defRPr sz="2100" u="sng" kern="1200">
        <a:solidFill>
          <a:schemeClr val="tx1"/>
        </a:solidFill>
        <a:latin typeface="Arial" charset="0"/>
        <a:ea typeface="+mn-ea"/>
        <a:cs typeface="+mn-cs"/>
      </a:defRPr>
    </a:lvl6pPr>
    <a:lvl7pPr marL="2743200" algn="l" defTabSz="914400" rtl="0" eaLnBrk="1" latinLnBrk="0" hangingPunct="1">
      <a:defRPr sz="2100" u="sng" kern="1200">
        <a:solidFill>
          <a:schemeClr val="tx1"/>
        </a:solidFill>
        <a:latin typeface="Arial" charset="0"/>
        <a:ea typeface="+mn-ea"/>
        <a:cs typeface="+mn-cs"/>
      </a:defRPr>
    </a:lvl7pPr>
    <a:lvl8pPr marL="3200400" algn="l" defTabSz="914400" rtl="0" eaLnBrk="1" latinLnBrk="0" hangingPunct="1">
      <a:defRPr sz="2100" u="sng" kern="1200">
        <a:solidFill>
          <a:schemeClr val="tx1"/>
        </a:solidFill>
        <a:latin typeface="Arial" charset="0"/>
        <a:ea typeface="+mn-ea"/>
        <a:cs typeface="+mn-cs"/>
      </a:defRPr>
    </a:lvl8pPr>
    <a:lvl9pPr marL="3657600" algn="l" defTabSz="914400" rtl="0" eaLnBrk="1" latinLnBrk="0" hangingPunct="1">
      <a:defRPr sz="2100"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showAnimation="0">
    <p:present/>
    <p:sldAll/>
    <p:penClr>
      <a:schemeClr val="tx1"/>
    </p:penClr>
  </p:showPr>
  <p:clrMru>
    <a:srgbClr val="4557FD"/>
    <a:srgbClr val="273BFD"/>
    <a:srgbClr val="3063F4"/>
    <a:srgbClr val="EAEAEA"/>
    <a:srgbClr val="083EB8"/>
    <a:srgbClr val="99FF66"/>
    <a:srgbClr val="FF9F9F"/>
    <a:srgbClr val="FF330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37" autoAdjust="0"/>
    <p:restoredTop sz="94335" autoAdjust="0"/>
  </p:normalViewPr>
  <p:slideViewPr>
    <p:cSldViewPr showGuides="1">
      <p:cViewPr>
        <p:scale>
          <a:sx n="70" d="100"/>
          <a:sy n="70" d="100"/>
        </p:scale>
        <p:origin x="-1448"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9525"/>
            <a:ext cx="2949575" cy="465138"/>
          </a:xfrm>
          <a:prstGeom prst="rect">
            <a:avLst/>
          </a:prstGeom>
          <a:noFill/>
          <a:ln w="9525">
            <a:noFill/>
            <a:miter lim="800000"/>
            <a:headEnd/>
            <a:tailEnd/>
          </a:ln>
          <a:effectLst/>
        </p:spPr>
        <p:txBody>
          <a:bodyPr vert="horz" wrap="square" lIns="19072" tIns="0" rIns="19072" bIns="0" numCol="1" anchor="t" anchorCtr="0" compatLnSpc="1">
            <a:prstTxWarp prst="textNoShape">
              <a:avLst/>
            </a:prstTxWarp>
          </a:bodyPr>
          <a:lstStyle>
            <a:lvl1pPr defTabSz="915515">
              <a:defRPr sz="1000" i="1" u="none">
                <a:latin typeface="Arial" charset="0"/>
              </a:defRPr>
            </a:lvl1pPr>
          </a:lstStyle>
          <a:p>
            <a:pPr>
              <a:defRPr/>
            </a:pPr>
            <a:endParaRPr lang="en-US"/>
          </a:p>
        </p:txBody>
      </p:sp>
      <p:sp>
        <p:nvSpPr>
          <p:cNvPr id="4099" name="Rectangle 3"/>
          <p:cNvSpPr>
            <a:spLocks noGrp="1" noChangeArrowheads="1"/>
          </p:cNvSpPr>
          <p:nvPr>
            <p:ph type="dt" sz="quarter" idx="1"/>
          </p:nvPr>
        </p:nvSpPr>
        <p:spPr bwMode="auto">
          <a:xfrm>
            <a:off x="3856038" y="9525"/>
            <a:ext cx="2949575" cy="465138"/>
          </a:xfrm>
          <a:prstGeom prst="rect">
            <a:avLst/>
          </a:prstGeom>
          <a:noFill/>
          <a:ln w="9525">
            <a:noFill/>
            <a:miter lim="800000"/>
            <a:headEnd/>
            <a:tailEnd/>
          </a:ln>
          <a:effectLst/>
        </p:spPr>
        <p:txBody>
          <a:bodyPr vert="horz" wrap="square" lIns="19072" tIns="0" rIns="19072" bIns="0" numCol="1" anchor="t" anchorCtr="0" compatLnSpc="1">
            <a:prstTxWarp prst="textNoShape">
              <a:avLst/>
            </a:prstTxWarp>
          </a:bodyPr>
          <a:lstStyle>
            <a:lvl1pPr algn="r" defTabSz="915515">
              <a:defRPr sz="1000" i="1" u="none">
                <a:latin typeface="Arial" charset="0"/>
              </a:defRPr>
            </a:lvl1pPr>
          </a:lstStyle>
          <a:p>
            <a:pPr>
              <a:defRPr/>
            </a:pPr>
            <a:fld id="{34131978-D4D5-4E20-AEC2-D19E0602301A}" type="datetime7">
              <a:rPr lang="en-US"/>
              <a:pPr>
                <a:defRPr/>
              </a:pPr>
              <a:t>7-15</a:t>
            </a:fld>
            <a:endParaRPr lang="en-US"/>
          </a:p>
        </p:txBody>
      </p:sp>
      <p:sp>
        <p:nvSpPr>
          <p:cNvPr id="4100" name="Rectangle 4"/>
          <p:cNvSpPr>
            <a:spLocks noGrp="1" noChangeArrowheads="1"/>
          </p:cNvSpPr>
          <p:nvPr>
            <p:ph type="ftr" sz="quarter" idx="2"/>
          </p:nvPr>
        </p:nvSpPr>
        <p:spPr bwMode="auto">
          <a:xfrm>
            <a:off x="14288" y="9463088"/>
            <a:ext cx="2949575" cy="465137"/>
          </a:xfrm>
          <a:prstGeom prst="rect">
            <a:avLst/>
          </a:prstGeom>
          <a:noFill/>
          <a:ln w="9525">
            <a:noFill/>
            <a:miter lim="800000"/>
            <a:headEnd/>
            <a:tailEnd/>
          </a:ln>
          <a:effectLst/>
        </p:spPr>
        <p:txBody>
          <a:bodyPr vert="horz" wrap="square" lIns="19072" tIns="0" rIns="19072" bIns="0" numCol="1" anchor="b" anchorCtr="0" compatLnSpc="1">
            <a:prstTxWarp prst="textNoShape">
              <a:avLst/>
            </a:prstTxWarp>
          </a:bodyPr>
          <a:lstStyle>
            <a:lvl1pPr defTabSz="915515">
              <a:defRPr sz="1000" i="1" u="none">
                <a:latin typeface="Arial" charset="0"/>
              </a:defRPr>
            </a:lvl1pPr>
          </a:lstStyle>
          <a:p>
            <a:pPr>
              <a:defRPr/>
            </a:pPr>
            <a:endParaRPr lang="en-US"/>
          </a:p>
        </p:txBody>
      </p:sp>
      <p:sp>
        <p:nvSpPr>
          <p:cNvPr id="4101" name="Rectangle 5"/>
          <p:cNvSpPr>
            <a:spLocks noGrp="1" noChangeArrowheads="1"/>
          </p:cNvSpPr>
          <p:nvPr>
            <p:ph type="sldNum" sz="quarter" idx="3"/>
          </p:nvPr>
        </p:nvSpPr>
        <p:spPr bwMode="auto">
          <a:xfrm>
            <a:off x="3856038" y="9463088"/>
            <a:ext cx="2949575" cy="465137"/>
          </a:xfrm>
          <a:prstGeom prst="rect">
            <a:avLst/>
          </a:prstGeom>
          <a:noFill/>
          <a:ln w="9525">
            <a:noFill/>
            <a:miter lim="800000"/>
            <a:headEnd/>
            <a:tailEnd/>
          </a:ln>
          <a:effectLst/>
        </p:spPr>
        <p:txBody>
          <a:bodyPr vert="horz" wrap="square" lIns="19072" tIns="0" rIns="19072" bIns="0" numCol="1" anchor="b" anchorCtr="0" compatLnSpc="1">
            <a:prstTxWarp prst="textNoShape">
              <a:avLst/>
            </a:prstTxWarp>
          </a:bodyPr>
          <a:lstStyle>
            <a:lvl1pPr algn="r" defTabSz="915515">
              <a:defRPr sz="1000" i="1" u="none">
                <a:latin typeface="Arial" charset="0"/>
              </a:defRPr>
            </a:lvl1pPr>
          </a:lstStyle>
          <a:p>
            <a:pPr>
              <a:defRPr/>
            </a:pPr>
            <a:fld id="{32C30DF2-60D5-4CBD-A160-61E3E2D28EE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49575" cy="495301"/>
          </a:xfrm>
          <a:prstGeom prst="rect">
            <a:avLst/>
          </a:prstGeom>
          <a:noFill/>
          <a:ln w="9525">
            <a:noFill/>
            <a:miter lim="800000"/>
            <a:headEnd/>
            <a:tailEnd/>
          </a:ln>
          <a:effectLst/>
        </p:spPr>
        <p:txBody>
          <a:bodyPr vert="horz" wrap="square" lIns="19072" tIns="0" rIns="19072" bIns="0" numCol="1" anchor="t" anchorCtr="0" compatLnSpc="1">
            <a:prstTxWarp prst="textNoShape">
              <a:avLst/>
            </a:prstTxWarp>
          </a:bodyPr>
          <a:lstStyle>
            <a:lvl1pPr defTabSz="915515">
              <a:defRPr sz="1000" i="1" u="none">
                <a:latin typeface="Futura Lt BT" pitchFamily="34" charset="0"/>
              </a:defRPr>
            </a:lvl1pPr>
          </a:lstStyle>
          <a:p>
            <a:pPr>
              <a:defRPr/>
            </a:pPr>
            <a:endParaRPr lang="en-US"/>
          </a:p>
        </p:txBody>
      </p:sp>
      <p:sp>
        <p:nvSpPr>
          <p:cNvPr id="2051" name="Rectangle 3"/>
          <p:cNvSpPr>
            <a:spLocks noGrp="1" noChangeArrowheads="1"/>
          </p:cNvSpPr>
          <p:nvPr>
            <p:ph type="dt" idx="1"/>
          </p:nvPr>
        </p:nvSpPr>
        <p:spPr bwMode="auto">
          <a:xfrm>
            <a:off x="3856038" y="-1588"/>
            <a:ext cx="2949575" cy="495301"/>
          </a:xfrm>
          <a:prstGeom prst="rect">
            <a:avLst/>
          </a:prstGeom>
          <a:noFill/>
          <a:ln w="9525">
            <a:noFill/>
            <a:miter lim="800000"/>
            <a:headEnd/>
            <a:tailEnd/>
          </a:ln>
          <a:effectLst/>
        </p:spPr>
        <p:txBody>
          <a:bodyPr vert="horz" wrap="square" lIns="19072" tIns="0" rIns="19072" bIns="0" numCol="1" anchor="t" anchorCtr="0" compatLnSpc="1">
            <a:prstTxWarp prst="textNoShape">
              <a:avLst/>
            </a:prstTxWarp>
          </a:bodyPr>
          <a:lstStyle>
            <a:lvl1pPr algn="r" defTabSz="915515">
              <a:defRPr sz="1000" i="1" u="none">
                <a:latin typeface="Futura Lt BT" pitchFamily="34" charset="0"/>
              </a:defRPr>
            </a:lvl1pPr>
          </a:lstStyle>
          <a:p>
            <a:pPr>
              <a:defRPr/>
            </a:pPr>
            <a:fld id="{4A4EBD3E-3E9B-4C84-86C7-16FC827CEDCC}" type="datetime7">
              <a:rPr lang="en-US"/>
              <a:pPr>
                <a:defRPr/>
              </a:pPr>
              <a:t>7-15</a:t>
            </a:fld>
            <a:endParaRPr lang="en-US"/>
          </a:p>
        </p:txBody>
      </p:sp>
      <p:sp>
        <p:nvSpPr>
          <p:cNvPr id="12292" name="Rectangle 4"/>
          <p:cNvSpPr>
            <a:spLocks noGrp="1" noRot="1" noChangeAspect="1" noChangeArrowheads="1" noTextEdit="1"/>
          </p:cNvSpPr>
          <p:nvPr>
            <p:ph type="sldImg" idx="2"/>
          </p:nvPr>
        </p:nvSpPr>
        <p:spPr bwMode="auto">
          <a:xfrm>
            <a:off x="930275" y="750888"/>
            <a:ext cx="4948238" cy="3713162"/>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9638"/>
            <a:ext cx="4992687" cy="4471987"/>
          </a:xfrm>
          <a:prstGeom prst="rect">
            <a:avLst/>
          </a:prstGeom>
          <a:noFill/>
          <a:ln w="9525">
            <a:noFill/>
            <a:miter lim="800000"/>
            <a:headEnd/>
            <a:tailEnd/>
          </a:ln>
          <a:effectLst/>
        </p:spPr>
        <p:txBody>
          <a:bodyPr vert="horz" wrap="square" lIns="92181" tIns="46091" rIns="92181" bIns="46091"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0" y="9444038"/>
            <a:ext cx="2949575" cy="495300"/>
          </a:xfrm>
          <a:prstGeom prst="rect">
            <a:avLst/>
          </a:prstGeom>
          <a:noFill/>
          <a:ln w="9525">
            <a:noFill/>
            <a:miter lim="800000"/>
            <a:headEnd/>
            <a:tailEnd/>
          </a:ln>
          <a:effectLst/>
        </p:spPr>
        <p:txBody>
          <a:bodyPr vert="horz" wrap="square" lIns="19072" tIns="0" rIns="19072" bIns="0" numCol="1" anchor="b" anchorCtr="0" compatLnSpc="1">
            <a:prstTxWarp prst="textNoShape">
              <a:avLst/>
            </a:prstTxWarp>
          </a:bodyPr>
          <a:lstStyle>
            <a:lvl1pPr defTabSz="915515">
              <a:defRPr sz="1000" i="1" u="none">
                <a:latin typeface="Futura Lt BT" pitchFamily="34" charset="0"/>
              </a:defRPr>
            </a:lvl1pPr>
          </a:lstStyle>
          <a:p>
            <a:pPr>
              <a:defRPr/>
            </a:pPr>
            <a:endParaRPr lang="en-US"/>
          </a:p>
        </p:txBody>
      </p:sp>
      <p:sp>
        <p:nvSpPr>
          <p:cNvPr id="2055" name="Rectangle 7"/>
          <p:cNvSpPr>
            <a:spLocks noGrp="1" noChangeArrowheads="1"/>
          </p:cNvSpPr>
          <p:nvPr>
            <p:ph type="sldNum" sz="quarter" idx="5"/>
          </p:nvPr>
        </p:nvSpPr>
        <p:spPr bwMode="auto">
          <a:xfrm>
            <a:off x="3856038" y="9444038"/>
            <a:ext cx="2949575" cy="495300"/>
          </a:xfrm>
          <a:prstGeom prst="rect">
            <a:avLst/>
          </a:prstGeom>
          <a:noFill/>
          <a:ln w="9525">
            <a:noFill/>
            <a:miter lim="800000"/>
            <a:headEnd/>
            <a:tailEnd/>
          </a:ln>
          <a:effectLst/>
        </p:spPr>
        <p:txBody>
          <a:bodyPr vert="horz" wrap="square" lIns="19072" tIns="0" rIns="19072" bIns="0" numCol="1" anchor="b" anchorCtr="0" compatLnSpc="1">
            <a:prstTxWarp prst="textNoShape">
              <a:avLst/>
            </a:prstTxWarp>
          </a:bodyPr>
          <a:lstStyle>
            <a:lvl1pPr algn="r" defTabSz="915515">
              <a:defRPr sz="1000" i="1" u="none">
                <a:latin typeface="Futura Lt BT" pitchFamily="34" charset="0"/>
              </a:defRPr>
            </a:lvl1pPr>
          </a:lstStyle>
          <a:p>
            <a:pPr>
              <a:defRPr/>
            </a:pPr>
            <a:fld id="{4008719D-4951-41F6-9499-DD8199BF45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utura Lt B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Futura Lt B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Futura Lt B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Futura Lt B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Futura Lt B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pPr defTabSz="914400"/>
            <a:fld id="{AF7A814F-28A3-4316-80B2-C47A9C86E35D}" type="slidenum">
              <a:rPr lang="en-US" smtClean="0"/>
              <a:pPr defTabSz="914400"/>
              <a:t>1</a:t>
            </a:fld>
            <a:endParaRPr lang="en-US" smtClean="0"/>
          </a:p>
        </p:txBody>
      </p:sp>
      <p:sp>
        <p:nvSpPr>
          <p:cNvPr id="13315" name="Rectangle 2"/>
          <p:cNvSpPr>
            <a:spLocks noGrp="1" noRot="1" noChangeAspect="1" noChangeArrowheads="1" noTextEdit="1"/>
          </p:cNvSpPr>
          <p:nvPr>
            <p:ph type="sldImg"/>
          </p:nvPr>
        </p:nvSpPr>
        <p:spPr>
          <a:xfrm>
            <a:off x="933450" y="752475"/>
            <a:ext cx="4946650" cy="3711575"/>
          </a:xfrm>
          <a:ln/>
        </p:spPr>
      </p:sp>
      <p:sp>
        <p:nvSpPr>
          <p:cNvPr id="13316" name="Rectangle 3"/>
          <p:cNvSpPr>
            <a:spLocks noGrp="1" noChangeArrowheads="1"/>
          </p:cNvSpPr>
          <p:nvPr>
            <p:ph type="body" idx="1"/>
          </p:nvPr>
        </p:nvSpPr>
        <p:spPr>
          <a:xfrm>
            <a:off x="909638" y="4722813"/>
            <a:ext cx="4986337" cy="4471987"/>
          </a:xfrm>
          <a:noFill/>
          <a:ln/>
        </p:spPr>
        <p:txBody>
          <a:bodyPr lIns="89525" tIns="44763" rIns="89525" bIns="44763"/>
          <a:lstStyle/>
          <a:p>
            <a:pPr eaLnBrk="1" hangingPunct="1"/>
            <a:r>
              <a:rPr lang="de-DE" smtClean="0"/>
              <a:t>Empire is a full 3D field sover to simulate the electromagnetic behavior of passive RF structures where simplifications are hardly necessary.</a:t>
            </a:r>
          </a:p>
          <a:p>
            <a:pPr eaLnBrk="1" hangingPunct="1"/>
            <a:r>
              <a:rPr lang="de-DE" smtClean="0"/>
              <a:t>It is based upon the  Finite Difference Time Domain Mehtod.</a:t>
            </a:r>
          </a:p>
          <a:p>
            <a:pPr eaLnBrk="1" hangingPunct="1"/>
            <a:r>
              <a:rPr lang="de-DE" smtClean="0"/>
              <a:t>Because no matirx inversion is needed the method is very efficient and is therefore well suited for large problems (the domain can extend several wavelengths)</a:t>
            </a:r>
          </a:p>
          <a:p>
            <a:pPr eaLnBrk="1" hangingPunct="1"/>
            <a:r>
              <a:rPr lang="de-DE" smtClean="0"/>
              <a:t>The solution is obtained by stepping in time thus solving diectly Maxwell‘s equations.</a:t>
            </a:r>
          </a:p>
          <a:p>
            <a:pPr eaLnBrk="1" hangingPunct="1"/>
            <a:r>
              <a:rPr lang="de-DE" smtClean="0"/>
              <a:t>After reaching steady state, frequency dependent parameters are obtained with DFT, (discrete Fourier transformation) and one simulation run  covers an entire frequency range.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pic>
        <p:nvPicPr>
          <p:cNvPr id="4" name="Picture 9" descr="IMST_PRÄSENTATIONSVORLA0002"/>
          <p:cNvPicPr>
            <a:picLocks noChangeAspect="1" noChangeArrowheads="1"/>
          </p:cNvPicPr>
          <p:nvPr/>
        </p:nvPicPr>
        <p:blipFill>
          <a:blip r:embed="rId2" cstate="print"/>
          <a:srcRect/>
          <a:stretch>
            <a:fillRect/>
          </a:stretch>
        </p:blipFill>
        <p:spPr bwMode="auto">
          <a:xfrm>
            <a:off x="0" y="0"/>
            <a:ext cx="9151938" cy="6884988"/>
          </a:xfrm>
          <a:prstGeom prst="rect">
            <a:avLst/>
          </a:prstGeom>
          <a:noFill/>
          <a:ln w="9525">
            <a:noFill/>
            <a:miter lim="800000"/>
            <a:headEnd/>
            <a:tailEnd/>
          </a:ln>
        </p:spPr>
      </p:pic>
      <p:sp>
        <p:nvSpPr>
          <p:cNvPr id="522243" name="Rectangle 3"/>
          <p:cNvSpPr>
            <a:spLocks noGrp="1" noChangeArrowheads="1"/>
          </p:cNvSpPr>
          <p:nvPr>
            <p:ph type="ctrTitle"/>
          </p:nvPr>
        </p:nvSpPr>
        <p:spPr>
          <a:xfrm>
            <a:off x="715963" y="908050"/>
            <a:ext cx="7772400" cy="1470025"/>
          </a:xfrm>
        </p:spPr>
        <p:txBody>
          <a:bodyPr anchor="b"/>
          <a:lstStyle>
            <a:lvl1pPr>
              <a:defRPr>
                <a:solidFill>
                  <a:schemeClr val="bg1"/>
                </a:solidFill>
              </a:defRPr>
            </a:lvl1pPr>
          </a:lstStyle>
          <a:p>
            <a:r>
              <a:rPr lang="de-DE"/>
              <a:t>Titelmasterformat durch Klicken bearbeiten</a:t>
            </a:r>
          </a:p>
        </p:txBody>
      </p:sp>
      <p:sp>
        <p:nvSpPr>
          <p:cNvPr id="522244" name="Rectangle 4"/>
          <p:cNvSpPr>
            <a:spLocks noGrp="1" noChangeArrowheads="1"/>
          </p:cNvSpPr>
          <p:nvPr>
            <p:ph type="subTitle" idx="1"/>
          </p:nvPr>
        </p:nvSpPr>
        <p:spPr>
          <a:xfrm>
            <a:off x="715963" y="2492375"/>
            <a:ext cx="7777162" cy="1081088"/>
          </a:xfrm>
        </p:spPr>
        <p:txBody>
          <a:bodyPr/>
          <a:lstStyle>
            <a:lvl1pPr marL="0" indent="0">
              <a:buFont typeface="Wingdings" pitchFamily="2" charset="2"/>
              <a:buNone/>
              <a:defRPr sz="2800">
                <a:solidFill>
                  <a:schemeClr val="bg1"/>
                </a:solidFill>
              </a:defRPr>
            </a:lvl1pPr>
          </a:lstStyle>
          <a:p>
            <a:r>
              <a:rPr lang="de-DE"/>
              <a:t>Formatvorlage des Untertitelmasters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8438" y="188913"/>
            <a:ext cx="1943100" cy="52673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19138" y="188913"/>
            <a:ext cx="5676900" cy="52673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dgm">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684213" y="0"/>
            <a:ext cx="7772400" cy="1143000"/>
          </a:xfrm>
        </p:spPr>
        <p:txBody>
          <a:bodyPr/>
          <a:lstStyle/>
          <a:p>
            <a:r>
              <a:rPr lang="de-DE" smtClean="0"/>
              <a:t>Titelmasterformat durch Klicken bearbeiten</a:t>
            </a:r>
            <a:endParaRPr lang="de-DE"/>
          </a:p>
        </p:txBody>
      </p:sp>
      <p:sp>
        <p:nvSpPr>
          <p:cNvPr id="3" name="SmartArt-Platzhalter 2"/>
          <p:cNvSpPr>
            <a:spLocks noGrp="1"/>
          </p:cNvSpPr>
          <p:nvPr>
            <p:ph type="dgm" idx="1"/>
          </p:nvPr>
        </p:nvSpPr>
        <p:spPr>
          <a:xfrm>
            <a:off x="719138" y="1341438"/>
            <a:ext cx="7772400" cy="4114800"/>
          </a:xfrm>
        </p:spPr>
        <p:txBody>
          <a:bodyPr/>
          <a:lstStyle/>
          <a:p>
            <a:pPr lvl="0"/>
            <a:endParaRPr lang="de-DE" noProof="0"/>
          </a:p>
        </p:txBody>
      </p:sp>
      <p:sp>
        <p:nvSpPr>
          <p:cNvPr id="4" name="Foliennummernplatzhalter 3"/>
          <p:cNvSpPr>
            <a:spLocks noGrp="1"/>
          </p:cNvSpPr>
          <p:nvPr>
            <p:ph type="sldNum" sz="quarter" idx="10"/>
          </p:nvPr>
        </p:nvSpPr>
        <p:spPr>
          <a:xfrm>
            <a:off x="34925" y="6591300"/>
            <a:ext cx="719138" cy="266700"/>
          </a:xfrm>
          <a:prstGeom prst="rect">
            <a:avLst/>
          </a:prstGeom>
        </p:spPr>
        <p:txBody>
          <a:bodyPr/>
          <a:lstStyle>
            <a:lvl1pPr>
              <a:defRPr/>
            </a:lvl1pPr>
          </a:lstStyle>
          <a:p>
            <a:pPr>
              <a:defRPr/>
            </a:pPr>
            <a:fld id="{71016D9E-91F5-47C1-99C1-7F92B0EE5C2D}" type="slidenum">
              <a:rPr lang="de-DE"/>
              <a:pPr>
                <a:defRPr/>
              </a:pPr>
              <a:t>‹#›</a:t>
            </a:fld>
            <a:endParaRPr lang="de-DE"/>
          </a:p>
        </p:txBody>
      </p:sp>
      <p:sp>
        <p:nvSpPr>
          <p:cNvPr id="5" name="Fußzeilenplatzhalter 4"/>
          <p:cNvSpPr>
            <a:spLocks noGrp="1"/>
          </p:cNvSpPr>
          <p:nvPr>
            <p:ph type="ftr" sz="quarter" idx="11"/>
          </p:nvPr>
        </p:nvSpPr>
        <p:spPr/>
        <p:txBody>
          <a:bodyPr/>
          <a:lstStyle>
            <a:lvl1pPr>
              <a:defRPr/>
            </a:lvl1pPr>
          </a:lstStyle>
          <a:p>
            <a:pPr>
              <a:defRPr/>
            </a:pPr>
            <a:r>
              <a:rPr lang="en-US"/>
              <a:t>MGs et al. 2015   © IMST GmbH - All rights reserved</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19138" y="13414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1538" y="13414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3"/>
          <p:cNvSpPr>
            <a:spLocks noGrp="1" noChangeArrowheads="1"/>
          </p:cNvSpPr>
          <p:nvPr>
            <p:ph type="ftr" sz="quarter" idx="10"/>
          </p:nvPr>
        </p:nvSpPr>
        <p:spPr>
          <a:ln/>
        </p:spPr>
        <p:txBody>
          <a:bodyPr/>
          <a:lstStyle>
            <a:lvl1pPr>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26" name="Picture 10" descr="Vorlage Folie"/>
          <p:cNvPicPr>
            <a:picLocks noChangeAspect="1" noChangeArrowheads="1"/>
          </p:cNvPicPr>
          <p:nvPr/>
        </p:nvPicPr>
        <p:blipFill>
          <a:blip r:embed="rId14" cstate="print"/>
          <a:srcRect/>
          <a:stretch>
            <a:fillRect/>
          </a:stretch>
        </p:blipFill>
        <p:spPr bwMode="auto">
          <a:xfrm>
            <a:off x="0" y="488950"/>
            <a:ext cx="9144000" cy="6469063"/>
          </a:xfrm>
          <a:prstGeom prst="rect">
            <a:avLst/>
          </a:prstGeom>
          <a:noFill/>
          <a:ln w="9525">
            <a:noFill/>
            <a:miter lim="800000"/>
            <a:headEnd/>
            <a:tailEnd/>
          </a:ln>
        </p:spPr>
      </p:pic>
      <p:sp>
        <p:nvSpPr>
          <p:cNvPr id="1027" name="Rectangle 11"/>
          <p:cNvSpPr>
            <a:spLocks noGrp="1" noChangeArrowheads="1"/>
          </p:cNvSpPr>
          <p:nvPr>
            <p:ph type="title"/>
          </p:nvPr>
        </p:nvSpPr>
        <p:spPr bwMode="auto">
          <a:xfrm>
            <a:off x="719138" y="188913"/>
            <a:ext cx="7772400" cy="1143000"/>
          </a:xfrm>
          <a:prstGeom prst="rect">
            <a:avLst/>
          </a:prstGeom>
          <a:noFill/>
          <a:ln w="9525">
            <a:noFill/>
            <a:miter lim="800000"/>
            <a:headEnd/>
            <a:tailEnd/>
          </a:ln>
        </p:spPr>
        <p:txBody>
          <a:bodyPr vert="horz" wrap="square" lIns="91406" tIns="45703" rIns="91406" bIns="45703" numCol="1" anchor="ctr" anchorCtr="0" compatLnSpc="1">
            <a:prstTxWarp prst="textNoShape">
              <a:avLst/>
            </a:prstTxWarp>
          </a:bodyPr>
          <a:lstStyle/>
          <a:p>
            <a:pPr lvl="0"/>
            <a:r>
              <a:rPr lang="de-DE" smtClean="0"/>
              <a:t>Titelformat bearbeiten</a:t>
            </a:r>
          </a:p>
        </p:txBody>
      </p:sp>
      <p:sp>
        <p:nvSpPr>
          <p:cNvPr id="1028" name="Rectangle 12"/>
          <p:cNvSpPr>
            <a:spLocks noGrp="1" noChangeArrowheads="1"/>
          </p:cNvSpPr>
          <p:nvPr>
            <p:ph type="body" idx="1"/>
          </p:nvPr>
        </p:nvSpPr>
        <p:spPr bwMode="auto">
          <a:xfrm>
            <a:off x="719138" y="1341438"/>
            <a:ext cx="7772400" cy="4114800"/>
          </a:xfrm>
          <a:prstGeom prst="rect">
            <a:avLst/>
          </a:prstGeom>
          <a:noFill/>
          <a:ln w="9525">
            <a:noFill/>
            <a:miter lim="800000"/>
            <a:headEnd/>
            <a:tailEnd/>
          </a:ln>
        </p:spPr>
        <p:txBody>
          <a:bodyPr vert="horz" wrap="square" lIns="91406" tIns="45703" rIns="91406" bIns="45703" numCol="1" anchor="t" anchorCtr="0" compatLnSpc="1">
            <a:prstTxWarp prst="textNoShape">
              <a:avLst/>
            </a:prstTxWarp>
          </a:bodyPr>
          <a:lstStyle/>
          <a:p>
            <a:pPr lvl="0"/>
            <a:r>
              <a:rPr lang="de-DE" smtClean="0"/>
              <a:t>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99725" name="Rectangle 13"/>
          <p:cNvSpPr>
            <a:spLocks noGrp="1" noChangeArrowheads="1"/>
          </p:cNvSpPr>
          <p:nvPr>
            <p:ph type="ftr" sz="quarter" idx="3"/>
          </p:nvPr>
        </p:nvSpPr>
        <p:spPr bwMode="auto">
          <a:xfrm>
            <a:off x="684213" y="6597650"/>
            <a:ext cx="5975350" cy="266700"/>
          </a:xfrm>
          <a:prstGeom prst="rect">
            <a:avLst/>
          </a:prstGeom>
          <a:noFill/>
          <a:ln w="9525">
            <a:noFill/>
            <a:miter lim="800000"/>
            <a:headEnd/>
            <a:tailEnd/>
          </a:ln>
        </p:spPr>
        <p:txBody>
          <a:bodyPr vert="horz" wrap="none" lIns="91406" tIns="45703" rIns="91406" bIns="45703" numCol="1" anchor="t" anchorCtr="0" compatLnSpc="1">
            <a:prstTxWarp prst="textNoShape">
              <a:avLst/>
            </a:prstTxWarp>
          </a:bodyPr>
          <a:lstStyle>
            <a:lvl1pPr>
              <a:defRPr sz="1000" u="none">
                <a:latin typeface="Arial" charset="0"/>
              </a:defRPr>
            </a:lvl1pPr>
          </a:lstStyle>
          <a:p>
            <a:pPr>
              <a:defRPr/>
            </a:pPr>
            <a:r>
              <a:rPr lang="de-DE"/>
              <a:t>Vorlage  </a:t>
            </a:r>
            <a:fld id="{C9F9A8B7-93B7-4074-8606-5A66C835F5BD}" type="datetime7">
              <a:rPr lang="de-DE"/>
              <a:pPr>
                <a:defRPr/>
              </a:pPr>
              <a:t>7-15</a:t>
            </a:fld>
            <a:r>
              <a:rPr lang="de-DE"/>
              <a:t>  </a:t>
            </a:r>
            <a:r>
              <a:rPr lang="en-US"/>
              <a:t>© IMST GmbH - All rights reserved</a:t>
            </a:r>
            <a:endParaRPr lang="de-DE"/>
          </a:p>
        </p:txBody>
      </p:sp>
      <p:pic>
        <p:nvPicPr>
          <p:cNvPr id="1030" name="Picture 14" descr="IMST_Logo_rgb"/>
          <p:cNvPicPr>
            <a:picLocks noChangeAspect="1" noChangeArrowheads="1"/>
          </p:cNvPicPr>
          <p:nvPr/>
        </p:nvPicPr>
        <p:blipFill>
          <a:blip r:embed="rId15" cstate="print"/>
          <a:srcRect/>
          <a:stretch>
            <a:fillRect/>
          </a:stretch>
        </p:blipFill>
        <p:spPr bwMode="auto">
          <a:xfrm>
            <a:off x="8247063" y="6299200"/>
            <a:ext cx="750887" cy="481013"/>
          </a:xfrm>
          <a:prstGeom prst="rect">
            <a:avLst/>
          </a:prstGeom>
          <a:noFill/>
          <a:ln w="9525">
            <a:noFill/>
            <a:miter lim="800000"/>
            <a:headEnd/>
            <a:tailEnd/>
          </a:ln>
        </p:spPr>
      </p:pic>
      <p:sp>
        <p:nvSpPr>
          <p:cNvPr id="499727" name="Rectangle 15"/>
          <p:cNvSpPr>
            <a:spLocks noChangeArrowheads="1"/>
          </p:cNvSpPr>
          <p:nvPr/>
        </p:nvSpPr>
        <p:spPr bwMode="auto">
          <a:xfrm>
            <a:off x="174625" y="6597650"/>
            <a:ext cx="446088" cy="244475"/>
          </a:xfrm>
          <a:prstGeom prst="rect">
            <a:avLst/>
          </a:prstGeom>
          <a:noFill/>
          <a:ln w="12700">
            <a:noFill/>
            <a:miter lim="800000"/>
            <a:headEnd type="none" w="sm" len="sm"/>
            <a:tailEnd type="none" w="sm" len="sm"/>
          </a:ln>
          <a:effectLst/>
        </p:spPr>
        <p:txBody>
          <a:bodyPr wrap="none">
            <a:spAutoFit/>
          </a:bodyPr>
          <a:lstStyle/>
          <a:p>
            <a:pPr defTabSz="801688">
              <a:defRPr/>
            </a:pPr>
            <a:fld id="{EF671634-ABC7-4660-8723-175C64145597}" type="slidenum">
              <a:rPr lang="de-DE" sz="1000" b="1" u="none">
                <a:solidFill>
                  <a:srgbClr val="FF0000"/>
                </a:solidFill>
              </a:rPr>
              <a:pPr defTabSz="801688">
                <a:defRPr/>
              </a:pPr>
              <a:t>‹#›</a:t>
            </a:fld>
            <a:endParaRPr lang="de-DE" sz="1000" b="1" u="none">
              <a:solidFill>
                <a:srgbClr val="FF0000"/>
              </a:solidFill>
            </a:endParaRPr>
          </a:p>
        </p:txBody>
      </p:sp>
    </p:spTree>
  </p:cSld>
  <p:clrMap bg1="lt1" tx1="dk1" bg2="lt2" tx2="dk2" accent1="accent1" accent2="accent2" accent3="accent3" accent4="accent4" accent5="accent5" accent6="accent6" hlink="hlink" folHlink="folHlink"/>
  <p:sldLayoutIdLst>
    <p:sldLayoutId id="2147484221"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 id="2147484222" r:id="rId12"/>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5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800">
          <a:solidFill>
            <a:schemeClr val="tx1"/>
          </a:solidFill>
          <a:latin typeface="+mn-lt"/>
        </a:defRPr>
      </a:lvl2pPr>
      <a:lvl3pPr marL="1143000" indent="-228600" algn="l" rtl="0" eaLnBrk="0" fontAlgn="base" hangingPunct="0">
        <a:spcBef>
          <a:spcPct val="50000"/>
        </a:spcBef>
        <a:spcAft>
          <a:spcPct val="0"/>
        </a:spcAft>
        <a:buChar char="-"/>
        <a:defRPr sz="24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a:solidFill>
            <a:schemeClr val="tx1"/>
          </a:solidFill>
          <a:latin typeface="+mn-lt"/>
        </a:defRPr>
      </a:lvl5pPr>
      <a:lvl6pPr marL="2514600" indent="-228600" algn="l" rtl="0" fontAlgn="base">
        <a:spcBef>
          <a:spcPct val="50000"/>
        </a:spcBef>
        <a:spcAft>
          <a:spcPct val="0"/>
        </a:spcAft>
        <a:buChar char="-"/>
        <a:defRPr>
          <a:solidFill>
            <a:schemeClr val="tx1"/>
          </a:solidFill>
          <a:latin typeface="+mn-lt"/>
        </a:defRPr>
      </a:lvl6pPr>
      <a:lvl7pPr marL="2971800" indent="-228600" algn="l" rtl="0" fontAlgn="base">
        <a:spcBef>
          <a:spcPct val="50000"/>
        </a:spcBef>
        <a:spcAft>
          <a:spcPct val="0"/>
        </a:spcAft>
        <a:buChar char="-"/>
        <a:defRPr>
          <a:solidFill>
            <a:schemeClr val="tx1"/>
          </a:solidFill>
          <a:latin typeface="+mn-lt"/>
        </a:defRPr>
      </a:lvl7pPr>
      <a:lvl8pPr marL="3429000" indent="-228600" algn="l" rtl="0" fontAlgn="base">
        <a:spcBef>
          <a:spcPct val="50000"/>
        </a:spcBef>
        <a:spcAft>
          <a:spcPct val="0"/>
        </a:spcAft>
        <a:buChar char="-"/>
        <a:defRPr>
          <a:solidFill>
            <a:schemeClr val="tx1"/>
          </a:solidFill>
          <a:latin typeface="+mn-lt"/>
        </a:defRPr>
      </a:lvl8pPr>
      <a:lvl9pPr marL="3886200" indent="-228600" algn="l" rtl="0" fontAlgn="base">
        <a:spcBef>
          <a:spcPct val="5000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4530" name="Text Box 2050"/>
          <p:cNvSpPr txBox="1">
            <a:spLocks noChangeArrowheads="1"/>
          </p:cNvSpPr>
          <p:nvPr/>
        </p:nvSpPr>
        <p:spPr bwMode="auto">
          <a:xfrm>
            <a:off x="0" y="620713"/>
            <a:ext cx="9144000" cy="7571303"/>
          </a:xfrm>
          <a:prstGeom prst="rect">
            <a:avLst/>
          </a:prstGeom>
          <a:noFill/>
          <a:ln w="15875">
            <a:noFill/>
            <a:miter lim="800000"/>
            <a:headEnd type="none" w="sm" len="sm"/>
            <a:tailEnd type="none" w="sm" len="sm"/>
          </a:ln>
          <a:effectLst/>
        </p:spPr>
        <p:txBody>
          <a:bodyPr>
            <a:spAutoFit/>
          </a:bodyPr>
          <a:lstStyle/>
          <a:p>
            <a:pPr algn="ctr">
              <a:defRPr/>
            </a:pPr>
            <a:endParaRPr lang="en-GB" sz="6000" u="none" dirty="0">
              <a:solidFill>
                <a:schemeClr val="bg1"/>
              </a:solidFill>
            </a:endParaRPr>
          </a:p>
          <a:p>
            <a:pPr algn="ctr">
              <a:defRPr/>
            </a:pPr>
            <a:r>
              <a:rPr lang="de-DE" sz="4400" u="none" dirty="0">
                <a:solidFill>
                  <a:schemeClr val="bg1"/>
                </a:solidFill>
              </a:rPr>
              <a:t>NEMF21</a:t>
            </a:r>
          </a:p>
          <a:p>
            <a:pPr algn="ctr">
              <a:defRPr/>
            </a:pPr>
            <a:endParaRPr lang="de-DE" sz="4400" u="none" dirty="0">
              <a:solidFill>
                <a:schemeClr val="bg1"/>
              </a:solidFill>
            </a:endParaRPr>
          </a:p>
          <a:p>
            <a:pPr algn="ctr">
              <a:defRPr/>
            </a:pPr>
            <a:r>
              <a:rPr lang="de-DE" sz="2400" i="1" u="none" dirty="0">
                <a:solidFill>
                  <a:schemeClr val="bg1"/>
                </a:solidFill>
              </a:rPr>
              <a:t>IMST </a:t>
            </a:r>
            <a:r>
              <a:rPr lang="de-DE" sz="2400" i="1" u="none" dirty="0" err="1">
                <a:solidFill>
                  <a:schemeClr val="bg1"/>
                </a:solidFill>
              </a:rPr>
              <a:t>contributions</a:t>
            </a:r>
            <a:endParaRPr lang="de-DE" sz="2400" i="1" u="none" dirty="0">
              <a:solidFill>
                <a:schemeClr val="bg1"/>
              </a:solidFill>
            </a:endParaRPr>
          </a:p>
          <a:p>
            <a:pPr algn="ctr">
              <a:defRPr/>
            </a:pPr>
            <a:endParaRPr lang="de-DE" sz="4400" u="none" dirty="0">
              <a:solidFill>
                <a:schemeClr val="bg1"/>
              </a:solidFill>
            </a:endParaRPr>
          </a:p>
          <a:p>
            <a:pPr marL="457200" indent="-457200" algn="ctr" eaLnBrk="1" hangingPunct="1">
              <a:spcBef>
                <a:spcPct val="50000"/>
              </a:spcBef>
              <a:buFont typeface="Wingdings" pitchFamily="2" charset="2"/>
              <a:buNone/>
              <a:defRPr/>
            </a:pPr>
            <a:endParaRPr lang="en-US" sz="6000" b="1" u="none" dirty="0">
              <a:solidFill>
                <a:schemeClr val="bg1"/>
              </a:solidFill>
              <a:cs typeface="Times New Roman" pitchFamily="18" charset="0"/>
            </a:endParaRPr>
          </a:p>
          <a:p>
            <a:pPr marL="457200" indent="-457200" algn="ctr" eaLnBrk="1" hangingPunct="1">
              <a:spcBef>
                <a:spcPct val="50000"/>
              </a:spcBef>
              <a:buFont typeface="Wingdings" pitchFamily="2" charset="2"/>
              <a:buNone/>
              <a:defRPr/>
            </a:pPr>
            <a:endParaRPr lang="en-US" sz="6000" b="1" u="none" dirty="0">
              <a:solidFill>
                <a:schemeClr val="bg1"/>
              </a:solidFill>
            </a:endParaRPr>
          </a:p>
          <a:p>
            <a:pPr marL="914400" lvl="1" indent="-457200" algn="ctr">
              <a:lnSpc>
                <a:spcPct val="150000"/>
              </a:lnSpc>
              <a:buClr>
                <a:srgbClr val="FF0000"/>
              </a:buClr>
              <a:buFont typeface="Wingdings" pitchFamily="2" charset="2"/>
              <a:buNone/>
              <a:defRPr/>
            </a:pPr>
            <a:endParaRPr lang="en-US" sz="6000" b="1" i="1" u="none" dirty="0">
              <a:solidFill>
                <a:schemeClr val="bg1"/>
              </a:solidFill>
            </a:endParaRPr>
          </a:p>
        </p:txBody>
      </p:sp>
      <p:sp>
        <p:nvSpPr>
          <p:cNvPr id="534536" name="Rectangle 2056"/>
          <p:cNvSpPr>
            <a:spLocks noChangeArrowheads="1"/>
          </p:cNvSpPr>
          <p:nvPr/>
        </p:nvSpPr>
        <p:spPr bwMode="auto">
          <a:xfrm>
            <a:off x="107950" y="6453188"/>
            <a:ext cx="6119813" cy="246062"/>
          </a:xfrm>
          <a:prstGeom prst="rect">
            <a:avLst/>
          </a:prstGeom>
          <a:noFill/>
          <a:ln w="12700">
            <a:noFill/>
            <a:miter lim="800000"/>
            <a:headEnd type="none" w="sm" len="sm"/>
            <a:tailEnd type="none" w="sm" len="sm"/>
          </a:ln>
          <a:effectLst/>
        </p:spPr>
        <p:txBody>
          <a:bodyPr>
            <a:spAutoFit/>
          </a:bodyPr>
          <a:lstStyle/>
          <a:p>
            <a:pPr>
              <a:defRPr/>
            </a:pPr>
            <a:r>
              <a:rPr lang="en-GB" sz="1000" b="1" u="none" dirty="0"/>
              <a:t>I. Wolff</a:t>
            </a:r>
            <a:r>
              <a:rPr lang="en-US" sz="1000" b="1" u="none" dirty="0">
                <a:latin typeface="+mn-lt"/>
                <a:cs typeface="Times New Roman" pitchFamily="18" charset="0"/>
              </a:rPr>
              <a:t>–  June 2015</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de-DE" smtClean="0"/>
              <a:t>Vorlage  </a:t>
            </a:r>
            <a:fld id="{C9F9A8B7-93B7-4074-8606-5A66C835F5BD}" type="datetime7">
              <a:rPr lang="de-DE" smtClean="0"/>
              <a:pPr>
                <a:defRPr/>
              </a:pPr>
              <a:t>7-15</a:t>
            </a:fld>
            <a:r>
              <a:rPr lang="de-DE" smtClean="0"/>
              <a:t>  </a:t>
            </a:r>
            <a:r>
              <a:rPr lang="en-US" smtClean="0"/>
              <a:t>© IMST GmbH - All rights reserved</a:t>
            </a:r>
            <a:endParaRPr lang="de-DE"/>
          </a:p>
        </p:txBody>
      </p:sp>
      <p:cxnSp>
        <p:nvCxnSpPr>
          <p:cNvPr id="5" name="Gerade Verbindung 7"/>
          <p:cNvCxnSpPr>
            <a:cxnSpLocks noChangeShapeType="1"/>
          </p:cNvCxnSpPr>
          <p:nvPr/>
        </p:nvCxnSpPr>
        <p:spPr bwMode="auto">
          <a:xfrm>
            <a:off x="539750" y="765175"/>
            <a:ext cx="8135938" cy="0"/>
          </a:xfrm>
          <a:prstGeom prst="line">
            <a:avLst/>
          </a:prstGeom>
          <a:noFill/>
          <a:ln w="50800" algn="ctr">
            <a:solidFill>
              <a:srgbClr val="FF0000"/>
            </a:solidFill>
            <a:round/>
            <a:headEnd type="none" w="sm" len="sm"/>
            <a:tailEnd type="none" w="sm" len="sm"/>
          </a:ln>
        </p:spPr>
      </p:cxnSp>
      <p:sp>
        <p:nvSpPr>
          <p:cNvPr id="6" name="Rectangle 11"/>
          <p:cNvSpPr>
            <a:spLocks noChangeArrowheads="1"/>
          </p:cNvSpPr>
          <p:nvPr/>
        </p:nvSpPr>
        <p:spPr bwMode="auto">
          <a:xfrm>
            <a:off x="611188" y="188913"/>
            <a:ext cx="7416800" cy="685800"/>
          </a:xfrm>
          <a:prstGeom prst="rect">
            <a:avLst/>
          </a:prstGeom>
          <a:noFill/>
          <a:ln w="9525">
            <a:noFill/>
            <a:miter lim="800000"/>
            <a:headEnd/>
            <a:tailEnd/>
          </a:ln>
        </p:spPr>
        <p:txBody>
          <a:bodyPr lIns="91406" tIns="45703" rIns="91406" bIns="45703" anchor="ctr"/>
          <a:lstStyle/>
          <a:p>
            <a:pPr eaLnBrk="1" hangingPunct="1">
              <a:lnSpc>
                <a:spcPct val="90000"/>
              </a:lnSpc>
            </a:pPr>
            <a:r>
              <a:rPr lang="en-US" sz="2800" b="1" u="none" dirty="0">
                <a:solidFill>
                  <a:schemeClr val="tx2"/>
                </a:solidFill>
              </a:rPr>
              <a:t>IMST</a:t>
            </a:r>
            <a:r>
              <a:rPr lang="en-US" sz="2800" b="1" u="none" dirty="0" smtClean="0">
                <a:solidFill>
                  <a:schemeClr val="tx2"/>
                </a:solidFill>
              </a:rPr>
              <a:t> – roles in the project: an overview</a:t>
            </a:r>
            <a:endParaRPr lang="en-US" sz="2800" b="1" u="none" dirty="0">
              <a:solidFill>
                <a:schemeClr val="tx2"/>
              </a:solidFill>
            </a:endParaRPr>
          </a:p>
        </p:txBody>
      </p:sp>
      <p:sp>
        <p:nvSpPr>
          <p:cNvPr id="7" name="TextBox 6"/>
          <p:cNvSpPr txBox="1"/>
          <p:nvPr/>
        </p:nvSpPr>
        <p:spPr>
          <a:xfrm>
            <a:off x="304800" y="990600"/>
            <a:ext cx="8839200" cy="5016758"/>
          </a:xfrm>
          <a:prstGeom prst="rect">
            <a:avLst/>
          </a:prstGeom>
          <a:noFill/>
        </p:spPr>
        <p:txBody>
          <a:bodyPr wrap="square" rtlCol="0">
            <a:spAutoFit/>
          </a:bodyPr>
          <a:lstStyle/>
          <a:p>
            <a:r>
              <a:rPr lang="en-GB" sz="2000" b="1" u="none" dirty="0" smtClean="0"/>
              <a:t>Service partner: </a:t>
            </a:r>
          </a:p>
          <a:p>
            <a:r>
              <a:rPr lang="en-GB" sz="2000" u="none" dirty="0" smtClean="0"/>
              <a:t>hardware development,</a:t>
            </a:r>
            <a:r>
              <a:rPr lang="en-US" sz="2000" u="none" dirty="0" smtClean="0"/>
              <a:t> software developments and programming</a:t>
            </a:r>
            <a:r>
              <a:rPr lang="en-US" sz="2000" u="none" dirty="0" smtClean="0"/>
              <a:t> (e.g. computation of benchmarks, interfaces </a:t>
            </a:r>
            <a:r>
              <a:rPr lang="en-US" sz="2000" u="none" dirty="0" smtClean="0"/>
              <a:t>for software </a:t>
            </a:r>
            <a:r>
              <a:rPr lang="en-US" sz="2000" u="none" dirty="0" smtClean="0"/>
              <a:t>modules </a:t>
            </a:r>
            <a:r>
              <a:rPr lang="en-US" sz="2000" u="none" dirty="0" smtClean="0"/>
              <a:t>to our own electromagnetic field solver </a:t>
            </a:r>
            <a:r>
              <a:rPr lang="en-US" sz="2000" u="none" dirty="0" smtClean="0"/>
              <a:t>EMPIRE, etc</a:t>
            </a:r>
            <a:r>
              <a:rPr lang="en-GB" sz="2000" u="none" dirty="0" smtClean="0"/>
              <a:t>);</a:t>
            </a:r>
          </a:p>
          <a:p>
            <a:r>
              <a:rPr lang="en-GB" sz="2000" dirty="0" smtClean="0"/>
              <a:t>Optional:</a:t>
            </a:r>
            <a:r>
              <a:rPr lang="en-GB" sz="2000" u="none" dirty="0" smtClean="0"/>
              <a:t> </a:t>
            </a:r>
            <a:r>
              <a:rPr lang="en-US" sz="2000" u="none" dirty="0" smtClean="0"/>
              <a:t>test structures</a:t>
            </a:r>
            <a:r>
              <a:rPr lang="en-US" sz="2000" u="none" dirty="0" smtClean="0"/>
              <a:t> produced </a:t>
            </a:r>
            <a:r>
              <a:rPr lang="en-US" sz="2000" u="none" dirty="0" smtClean="0"/>
              <a:t>in LTCC (Low Temperature </a:t>
            </a:r>
            <a:r>
              <a:rPr lang="en-US" sz="2000" u="none" dirty="0" err="1" smtClean="0"/>
              <a:t>Cofired</a:t>
            </a:r>
            <a:r>
              <a:rPr lang="en-US" sz="2000" u="none" dirty="0" smtClean="0"/>
              <a:t> Ceramic</a:t>
            </a:r>
            <a:r>
              <a:rPr lang="en-US" sz="2000" u="none" dirty="0" smtClean="0"/>
              <a:t>); simulation </a:t>
            </a:r>
            <a:r>
              <a:rPr lang="en-US" sz="2000" u="none" dirty="0" smtClean="0"/>
              <a:t>and benchmark</a:t>
            </a:r>
            <a:r>
              <a:rPr lang="en-US" sz="2000" u="none" dirty="0" smtClean="0"/>
              <a:t> of new </a:t>
            </a:r>
            <a:r>
              <a:rPr lang="en-US" sz="2000" u="none" dirty="0" smtClean="0"/>
              <a:t>hardware ideas of the partners e.g. new antenna </a:t>
            </a:r>
            <a:r>
              <a:rPr lang="en-US" sz="2000" u="none" dirty="0" smtClean="0"/>
              <a:t>forms or MIMO structures; </a:t>
            </a:r>
            <a:r>
              <a:rPr lang="en-US" sz="2000" u="none" dirty="0" smtClean="0"/>
              <a:t>own new antenna forms for the</a:t>
            </a:r>
            <a:r>
              <a:rPr lang="en-US" sz="2000" u="none" dirty="0" smtClean="0"/>
              <a:t> C2C communication, as </a:t>
            </a:r>
            <a:r>
              <a:rPr lang="en-US" sz="2000" u="none" dirty="0" smtClean="0"/>
              <a:t>well</a:t>
            </a:r>
            <a:r>
              <a:rPr lang="en-US" sz="2000" u="none" dirty="0" smtClean="0"/>
              <a:t> as single </a:t>
            </a:r>
            <a:r>
              <a:rPr lang="en-US" sz="2000" u="none" dirty="0" smtClean="0"/>
              <a:t>antennas </a:t>
            </a:r>
            <a:r>
              <a:rPr lang="en-US" sz="2000" u="none" dirty="0" smtClean="0"/>
              <a:t>and </a:t>
            </a:r>
            <a:r>
              <a:rPr lang="en-US" sz="2000" u="none" dirty="0" smtClean="0"/>
              <a:t>MIMO structures</a:t>
            </a:r>
            <a:r>
              <a:rPr lang="en-US" sz="2000" u="none" dirty="0" smtClean="0"/>
              <a:t>.</a:t>
            </a:r>
          </a:p>
          <a:p>
            <a:endParaRPr lang="en-US" sz="2000" u="none" dirty="0" smtClean="0"/>
          </a:p>
          <a:p>
            <a:r>
              <a:rPr lang="en-US" sz="2000" b="1" u="none" dirty="0" smtClean="0"/>
              <a:t>R&amp;D work: </a:t>
            </a:r>
          </a:p>
          <a:p>
            <a:r>
              <a:rPr lang="en-US" sz="2000" u="none" dirty="0" smtClean="0"/>
              <a:t>development </a:t>
            </a:r>
            <a:r>
              <a:rPr lang="en-US" sz="2000" u="none" dirty="0" smtClean="0"/>
              <a:t>of new FDTD techniques for simulating the system response to noisy, modulated and coded </a:t>
            </a:r>
            <a:r>
              <a:rPr lang="en-US" sz="2000" u="none" dirty="0" smtClean="0"/>
              <a:t>signals; addressing </a:t>
            </a:r>
            <a:r>
              <a:rPr lang="en-US" sz="2000" u="none" dirty="0" smtClean="0"/>
              <a:t>the simulation of very small and detailed structures and regions included into a larger area e.g. of an integrated  </a:t>
            </a:r>
            <a:r>
              <a:rPr lang="en-US" sz="2000" u="none" dirty="0" smtClean="0"/>
              <a:t>circuit (wavelet transformation or wavelet </a:t>
            </a:r>
            <a:r>
              <a:rPr lang="en-US" sz="2000" u="none" smtClean="0"/>
              <a:t>similar </a:t>
            </a:r>
            <a:r>
              <a:rPr lang="en-US" sz="2000" u="none" smtClean="0"/>
              <a:t>techniques)</a:t>
            </a:r>
            <a:r>
              <a:rPr lang="en-US" sz="2000" u="none" dirty="0" smtClean="0"/>
              <a:t>.</a:t>
            </a:r>
          </a:p>
          <a:p>
            <a:endParaRPr lang="en-US" sz="2000" u="none" dirty="0" smtClean="0"/>
          </a:p>
          <a:p>
            <a:r>
              <a:rPr lang="en-US" sz="2000" b="1" u="none" dirty="0" smtClean="0"/>
              <a:t>In addition: </a:t>
            </a:r>
            <a:r>
              <a:rPr lang="en-US" sz="2000" u="none" dirty="0" smtClean="0"/>
              <a:t>Training workshops (software, hardware), </a:t>
            </a:r>
            <a:r>
              <a:rPr lang="en-US" sz="2000" u="none" dirty="0" err="1" smtClean="0"/>
              <a:t>licences</a:t>
            </a:r>
            <a:endParaRPr lang="en-GB" sz="2000" u="non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11"/>
          <p:cNvSpPr>
            <a:spLocks noChangeArrowheads="1"/>
          </p:cNvSpPr>
          <p:nvPr/>
        </p:nvSpPr>
        <p:spPr bwMode="auto">
          <a:xfrm>
            <a:off x="611188" y="188913"/>
            <a:ext cx="7416800" cy="685800"/>
          </a:xfrm>
          <a:prstGeom prst="rect">
            <a:avLst/>
          </a:prstGeom>
          <a:noFill/>
          <a:ln w="9525">
            <a:noFill/>
            <a:miter lim="800000"/>
            <a:headEnd/>
            <a:tailEnd/>
          </a:ln>
        </p:spPr>
        <p:txBody>
          <a:bodyPr lIns="91406" tIns="45703" rIns="91406" bIns="45703" anchor="ctr"/>
          <a:lstStyle/>
          <a:p>
            <a:pPr eaLnBrk="1" hangingPunct="1">
              <a:lnSpc>
                <a:spcPct val="90000"/>
              </a:lnSpc>
            </a:pPr>
            <a:r>
              <a:rPr lang="en-US" sz="2800" b="1" u="none" dirty="0">
                <a:solidFill>
                  <a:schemeClr val="tx2"/>
                </a:solidFill>
              </a:rPr>
              <a:t>IMST Contributions</a:t>
            </a:r>
            <a:r>
              <a:rPr lang="en-US" sz="2800" b="1" u="none" dirty="0" smtClean="0">
                <a:solidFill>
                  <a:schemeClr val="tx2"/>
                </a:solidFill>
              </a:rPr>
              <a:t> </a:t>
            </a:r>
            <a:endParaRPr lang="en-US" sz="2800" b="1" u="none" dirty="0">
              <a:solidFill>
                <a:schemeClr val="tx2"/>
              </a:solidFill>
            </a:endParaRPr>
          </a:p>
        </p:txBody>
      </p:sp>
      <p:sp>
        <p:nvSpPr>
          <p:cNvPr id="7171" name="Text Box 13"/>
          <p:cNvSpPr txBox="1">
            <a:spLocks noChangeArrowheads="1"/>
          </p:cNvSpPr>
          <p:nvPr/>
        </p:nvSpPr>
        <p:spPr bwMode="auto">
          <a:xfrm>
            <a:off x="0" y="1143000"/>
            <a:ext cx="9144000" cy="5029200"/>
          </a:xfrm>
          <a:prstGeom prst="rect">
            <a:avLst/>
          </a:prstGeom>
          <a:noFill/>
          <a:ln w="9525">
            <a:noFill/>
            <a:miter lim="800000"/>
            <a:headEnd/>
            <a:tailEnd/>
          </a:ln>
        </p:spPr>
        <p:txBody>
          <a:bodyPr lIns="91406" tIns="45703" rIns="91406" bIns="45703"/>
          <a:lstStyle/>
          <a:p>
            <a:pPr marL="342900" indent="-342900" algn="just">
              <a:buFont typeface="Wingdings" pitchFamily="2" charset="2"/>
              <a:buChar char="Ø"/>
            </a:pPr>
            <a:r>
              <a:rPr lang="en-GB" sz="2000" b="1" u="none" dirty="0">
                <a:solidFill>
                  <a:srgbClr val="083EB8"/>
                </a:solidFill>
              </a:rPr>
              <a:t>WP1</a:t>
            </a:r>
            <a:r>
              <a:rPr lang="en-GB" sz="2000" u="none" dirty="0">
                <a:solidFill>
                  <a:srgbClr val="083EB8"/>
                </a:solidFill>
              </a:rPr>
              <a:t>: T1-T6, </a:t>
            </a:r>
            <a:r>
              <a:rPr lang="en-GB" sz="2000" b="1" u="none" dirty="0">
                <a:solidFill>
                  <a:srgbClr val="083EB8"/>
                </a:solidFill>
              </a:rPr>
              <a:t>0 MM. </a:t>
            </a:r>
            <a:r>
              <a:rPr lang="en-GB" sz="2000" u="none" dirty="0"/>
              <a:t>IMST </a:t>
            </a:r>
            <a:r>
              <a:rPr lang="en-GB" sz="2000" b="1" u="none" dirty="0"/>
              <a:t>is officially not involved </a:t>
            </a:r>
            <a:r>
              <a:rPr lang="en-GB" sz="2000" u="none" dirty="0"/>
              <a:t>in WP1, nevertheless, using available chip-level components, first tests and measurements of chip-to-chip or in-chip communication will be provided. IMST </a:t>
            </a:r>
            <a:r>
              <a:rPr lang="en-GB" sz="2000" b="1" u="none" dirty="0"/>
              <a:t>could provide suitable test hardware</a:t>
            </a:r>
            <a:r>
              <a:rPr lang="en-GB" sz="2000" u="none" dirty="0"/>
              <a:t> possibly realised in LTCC technology. Due to the fact that IMST does not have a budget available for this WP, the financing of the IMST work still has to be discussed.</a:t>
            </a:r>
            <a:endParaRPr lang="en-GB" sz="2000" b="1" u="none" dirty="0"/>
          </a:p>
          <a:p>
            <a:pPr marL="342900" indent="-342900" algn="just">
              <a:buFont typeface="Wingdings" pitchFamily="2" charset="2"/>
              <a:buChar char="Ø"/>
            </a:pPr>
            <a:endParaRPr lang="en-GB" sz="2000" u="none" dirty="0"/>
          </a:p>
          <a:p>
            <a:pPr marL="342900" indent="-342900" algn="just">
              <a:buFont typeface="Wingdings" pitchFamily="2" charset="2"/>
              <a:buChar char="Ø"/>
            </a:pPr>
            <a:r>
              <a:rPr lang="en-GB" sz="2000" b="1" u="none" dirty="0">
                <a:solidFill>
                  <a:srgbClr val="083EB8"/>
                </a:solidFill>
              </a:rPr>
              <a:t>WP2</a:t>
            </a:r>
            <a:r>
              <a:rPr lang="en-GB" sz="2000" u="none" dirty="0">
                <a:solidFill>
                  <a:srgbClr val="083EB8"/>
                </a:solidFill>
              </a:rPr>
              <a:t>: T1-T6, </a:t>
            </a:r>
            <a:r>
              <a:rPr lang="en-GB" sz="2000" b="1" u="none" dirty="0">
                <a:solidFill>
                  <a:srgbClr val="083EB8"/>
                </a:solidFill>
              </a:rPr>
              <a:t>12 MM. </a:t>
            </a:r>
            <a:r>
              <a:rPr lang="en-GB" sz="2000" u="none" dirty="0"/>
              <a:t>The available IMST simulation code EMPIRE based on a Finite Difference Time Domain method </a:t>
            </a:r>
            <a:r>
              <a:rPr lang="en-GB" sz="2000" i="1" u="none" dirty="0"/>
              <a:t>(FDTD), </a:t>
            </a:r>
            <a:r>
              <a:rPr lang="en-GB" sz="2000" u="none" dirty="0"/>
              <a:t>will be </a:t>
            </a:r>
            <a:r>
              <a:rPr lang="en-GB" sz="2000" b="1" u="none" dirty="0"/>
              <a:t>applied to benchmarks</a:t>
            </a:r>
            <a:r>
              <a:rPr lang="en-GB" sz="2000" u="none" dirty="0"/>
              <a:t> (T2.5 IMST). Objects which shall be benchmarked will be defined and delivered by the partners</a:t>
            </a:r>
            <a:r>
              <a:rPr lang="en-GB" sz="2000" u="none" dirty="0" smtClean="0"/>
              <a:t>.</a:t>
            </a:r>
          </a:p>
          <a:p>
            <a:pPr marL="342900" indent="-342900" algn="just">
              <a:buFont typeface="Wingdings" pitchFamily="2" charset="2"/>
              <a:buChar char="Ø"/>
            </a:pPr>
            <a:endParaRPr lang="en-GB" sz="2000" u="none" dirty="0" smtClean="0"/>
          </a:p>
          <a:p>
            <a:pPr marL="342900" indent="-342900" algn="just">
              <a:buFont typeface="Wingdings" pitchFamily="2" charset="2"/>
              <a:buChar char="Ø"/>
            </a:pPr>
            <a:r>
              <a:rPr lang="en-GB" sz="2000" b="1" u="none" dirty="0" smtClean="0">
                <a:solidFill>
                  <a:srgbClr val="083EB8"/>
                </a:solidFill>
              </a:rPr>
              <a:t>WP3</a:t>
            </a:r>
            <a:r>
              <a:rPr lang="en-GB" sz="2000" u="none" dirty="0" smtClean="0">
                <a:solidFill>
                  <a:srgbClr val="083EB8"/>
                </a:solidFill>
              </a:rPr>
              <a:t>: T7-T21, </a:t>
            </a:r>
            <a:r>
              <a:rPr lang="en-GB" sz="2000" b="1" u="none" dirty="0" smtClean="0">
                <a:solidFill>
                  <a:srgbClr val="083EB8"/>
                </a:solidFill>
              </a:rPr>
              <a:t>6 MM</a:t>
            </a:r>
            <a:r>
              <a:rPr lang="en-GB" sz="2000" b="1" u="none" dirty="0" smtClean="0"/>
              <a:t>. </a:t>
            </a:r>
            <a:r>
              <a:rPr lang="en-GB" sz="2000" u="none" dirty="0" smtClean="0"/>
              <a:t>IMST will support the </a:t>
            </a:r>
            <a:r>
              <a:rPr lang="en-GB" sz="2000" b="1" u="none" dirty="0" smtClean="0"/>
              <a:t>design of new antenna forms for chip-to-chip or in-chip communication </a:t>
            </a:r>
            <a:r>
              <a:rPr lang="en-GB" sz="2000" u="none" dirty="0" smtClean="0"/>
              <a:t>using its extensive antenna design experience, and provide simulations on the basis of the professional field solver EMPIRE (T3.4 IMST).</a:t>
            </a:r>
            <a:endParaRPr lang="en-GB" sz="2000" b="1" u="none" dirty="0" smtClean="0"/>
          </a:p>
          <a:p>
            <a:pPr marL="342900" indent="-342900" algn="just">
              <a:buFont typeface="Wingdings" pitchFamily="2" charset="2"/>
              <a:buChar char="Ø"/>
            </a:pPr>
            <a:endParaRPr lang="en-GB" sz="2000" u="none" dirty="0"/>
          </a:p>
        </p:txBody>
      </p:sp>
      <p:sp>
        <p:nvSpPr>
          <p:cNvPr id="7172" name="Rectangle 28"/>
          <p:cNvSpPr>
            <a:spLocks noChangeArrowheads="1"/>
          </p:cNvSpPr>
          <p:nvPr/>
        </p:nvSpPr>
        <p:spPr bwMode="auto">
          <a:xfrm>
            <a:off x="-274638" y="471488"/>
            <a:ext cx="9144001" cy="0"/>
          </a:xfrm>
          <a:prstGeom prst="rect">
            <a:avLst/>
          </a:prstGeom>
          <a:noFill/>
          <a:ln w="9525">
            <a:noFill/>
            <a:miter lim="800000"/>
            <a:headEnd/>
            <a:tailEnd/>
          </a:ln>
        </p:spPr>
        <p:txBody>
          <a:bodyPr wrap="none" anchor="ctr">
            <a:spAutoFit/>
          </a:bodyPr>
          <a:lstStyle/>
          <a:p>
            <a:pPr eaLnBrk="1" hangingPunct="1"/>
            <a:endParaRPr lang="de-DE" sz="1800"/>
          </a:p>
        </p:txBody>
      </p:sp>
      <p:sp>
        <p:nvSpPr>
          <p:cNvPr id="7173" name="Rectangle 30"/>
          <p:cNvSpPr>
            <a:spLocks noChangeArrowheads="1"/>
          </p:cNvSpPr>
          <p:nvPr/>
        </p:nvSpPr>
        <p:spPr bwMode="auto">
          <a:xfrm>
            <a:off x="-274638" y="2822575"/>
            <a:ext cx="9144001" cy="0"/>
          </a:xfrm>
          <a:prstGeom prst="rect">
            <a:avLst/>
          </a:prstGeom>
          <a:noFill/>
          <a:ln w="9525">
            <a:noFill/>
            <a:miter lim="800000"/>
            <a:headEnd/>
            <a:tailEnd/>
          </a:ln>
        </p:spPr>
        <p:txBody>
          <a:bodyPr wrap="none" anchor="ctr">
            <a:spAutoFit/>
          </a:bodyPr>
          <a:lstStyle/>
          <a:p>
            <a:endParaRPr lang="de-DE"/>
          </a:p>
        </p:txBody>
      </p:sp>
      <p:cxnSp>
        <p:nvCxnSpPr>
          <p:cNvPr id="7174" name="Gerade Verbindung 7"/>
          <p:cNvCxnSpPr>
            <a:cxnSpLocks noChangeShapeType="1"/>
          </p:cNvCxnSpPr>
          <p:nvPr/>
        </p:nvCxnSpPr>
        <p:spPr bwMode="auto">
          <a:xfrm>
            <a:off x="539750" y="765175"/>
            <a:ext cx="8135938" cy="0"/>
          </a:xfrm>
          <a:prstGeom prst="line">
            <a:avLst/>
          </a:prstGeom>
          <a:noFill/>
          <a:ln w="50800" algn="ctr">
            <a:solidFill>
              <a:srgbClr val="FF0000"/>
            </a:solidFill>
            <a:round/>
            <a:headEnd type="none" w="sm" len="sm"/>
            <a:tailEnd type="none" w="sm" len="sm"/>
          </a:ln>
        </p:spPr>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5" name="Rechteck 2"/>
          <p:cNvSpPr>
            <a:spLocks noChangeArrowheads="1"/>
          </p:cNvSpPr>
          <p:nvPr/>
        </p:nvSpPr>
        <p:spPr bwMode="auto">
          <a:xfrm>
            <a:off x="0" y="1066800"/>
            <a:ext cx="9144000" cy="4708981"/>
          </a:xfrm>
          <a:prstGeom prst="rect">
            <a:avLst/>
          </a:prstGeom>
          <a:noFill/>
          <a:ln w="9525">
            <a:noFill/>
            <a:miter lim="800000"/>
            <a:headEnd/>
            <a:tailEnd/>
          </a:ln>
        </p:spPr>
        <p:txBody>
          <a:bodyPr>
            <a:spAutoFit/>
          </a:bodyPr>
          <a:lstStyle/>
          <a:p>
            <a:pPr marL="342900" indent="-342900" algn="just"/>
            <a:endParaRPr lang="en-GB" sz="2000" u="none" dirty="0" smtClean="0"/>
          </a:p>
          <a:p>
            <a:pPr marL="342900" indent="-342900" algn="just">
              <a:buFont typeface="Wingdings" pitchFamily="2" charset="2"/>
              <a:buChar char="Ø"/>
            </a:pPr>
            <a:r>
              <a:rPr lang="en-GB" sz="2000" b="1" u="none" dirty="0">
                <a:solidFill>
                  <a:srgbClr val="083EB8"/>
                </a:solidFill>
              </a:rPr>
              <a:t>WP5</a:t>
            </a:r>
            <a:r>
              <a:rPr lang="en-GB" sz="2000" u="none" dirty="0">
                <a:solidFill>
                  <a:srgbClr val="083EB8"/>
                </a:solidFill>
              </a:rPr>
              <a:t>: T7-T21, </a:t>
            </a:r>
            <a:r>
              <a:rPr lang="en-GB" sz="2000" b="1" u="none" dirty="0">
                <a:solidFill>
                  <a:srgbClr val="083EB8"/>
                </a:solidFill>
              </a:rPr>
              <a:t>9 MM. </a:t>
            </a:r>
            <a:r>
              <a:rPr lang="en-GB" sz="2000" u="none" dirty="0"/>
              <a:t>FDTD simulation using the available EMPIRE field solver will be used </a:t>
            </a:r>
            <a:r>
              <a:rPr lang="en-GB" sz="2000" b="1" u="none" dirty="0"/>
              <a:t>to model antenna arrangements for MIMO devices and wireless C2C structures</a:t>
            </a:r>
            <a:r>
              <a:rPr lang="en-GB" sz="2000" u="none" dirty="0"/>
              <a:t> (T5.4 IMST)</a:t>
            </a:r>
            <a:r>
              <a:rPr lang="en-GB" sz="2000" u="none" dirty="0" smtClean="0"/>
              <a:t>.</a:t>
            </a:r>
          </a:p>
          <a:p>
            <a:pPr marL="342900" indent="-342900" algn="just">
              <a:buFont typeface="Wingdings" pitchFamily="2" charset="2"/>
              <a:buChar char="Ø"/>
            </a:pPr>
            <a:endParaRPr lang="en-GB" sz="2000" u="none" dirty="0" smtClean="0"/>
          </a:p>
          <a:p>
            <a:pPr marL="342900" indent="-342900" algn="just">
              <a:buFont typeface="Wingdings" pitchFamily="2" charset="2"/>
              <a:buChar char="Ø"/>
            </a:pPr>
            <a:r>
              <a:rPr lang="en-GB" sz="2000" b="1" u="none" dirty="0" smtClean="0">
                <a:solidFill>
                  <a:srgbClr val="083EB8"/>
                </a:solidFill>
              </a:rPr>
              <a:t>WP6</a:t>
            </a:r>
            <a:r>
              <a:rPr lang="en-GB" sz="2000" u="none" dirty="0" smtClean="0">
                <a:solidFill>
                  <a:srgbClr val="083EB8"/>
                </a:solidFill>
              </a:rPr>
              <a:t>: T7-T21, </a:t>
            </a:r>
            <a:r>
              <a:rPr lang="en-GB" sz="2000" b="1" u="none" dirty="0" smtClean="0">
                <a:solidFill>
                  <a:srgbClr val="083EB8"/>
                </a:solidFill>
              </a:rPr>
              <a:t>15 MM. </a:t>
            </a:r>
            <a:r>
              <a:rPr lang="en-GB" sz="2000" u="none" dirty="0" smtClean="0"/>
              <a:t>IMST will develop extensions/modules  for its FDTD field solver EMPIRE for simulating electromagnetic fields with modulated, coded and noisy input fields on a basis of innovative numerical methods. Hybrid FDTD simulation methods of “large” electronic circuits including parts of very small dimensions will be advanced using an appropriate method on the basis of the experience available at IMST (for example, wavelet transforming strategies or other suitable approaches) (T6.4 IMST).</a:t>
            </a:r>
            <a:endParaRPr lang="en-GB" sz="2000" u="none" dirty="0" smtClean="0">
              <a:cs typeface="Times New Roman" pitchFamily="18" charset="0"/>
            </a:endParaRPr>
          </a:p>
          <a:p>
            <a:pPr marL="342900" indent="-342900" algn="just">
              <a:buFont typeface="Wingdings" pitchFamily="2" charset="2"/>
              <a:buChar char="Ø"/>
            </a:pPr>
            <a:endParaRPr lang="en-GB" sz="2000" u="none" dirty="0" smtClean="0"/>
          </a:p>
          <a:p>
            <a:pPr marL="342900" indent="-342900" algn="just">
              <a:buFont typeface="Wingdings" pitchFamily="2" charset="2"/>
              <a:buChar char="Ø"/>
            </a:pPr>
            <a:endParaRPr lang="en-GB" sz="2000" b="1" u="none" dirty="0" smtClean="0"/>
          </a:p>
          <a:p>
            <a:pPr marL="342900" indent="-342900" algn="just">
              <a:buFont typeface="Wingdings" pitchFamily="2" charset="2"/>
              <a:buChar char="Ø"/>
            </a:pPr>
            <a:endParaRPr lang="en-GB" sz="2000" u="none" dirty="0"/>
          </a:p>
        </p:txBody>
      </p:sp>
      <p:sp>
        <p:nvSpPr>
          <p:cNvPr id="8196" name="Rectangle 11"/>
          <p:cNvSpPr>
            <a:spLocks noChangeArrowheads="1"/>
          </p:cNvSpPr>
          <p:nvPr/>
        </p:nvSpPr>
        <p:spPr bwMode="auto">
          <a:xfrm>
            <a:off x="611188" y="188913"/>
            <a:ext cx="7416800" cy="685800"/>
          </a:xfrm>
          <a:prstGeom prst="rect">
            <a:avLst/>
          </a:prstGeom>
          <a:noFill/>
          <a:ln w="9525">
            <a:noFill/>
            <a:miter lim="800000"/>
            <a:headEnd/>
            <a:tailEnd/>
          </a:ln>
        </p:spPr>
        <p:txBody>
          <a:bodyPr lIns="91406" tIns="45703" rIns="91406" bIns="45703" anchor="ctr"/>
          <a:lstStyle/>
          <a:p>
            <a:pPr eaLnBrk="1" hangingPunct="1">
              <a:lnSpc>
                <a:spcPct val="90000"/>
              </a:lnSpc>
            </a:pPr>
            <a:r>
              <a:rPr lang="de-DE" sz="2800" b="1" u="none" dirty="0">
                <a:solidFill>
                  <a:schemeClr val="tx2"/>
                </a:solidFill>
              </a:rPr>
              <a:t>IMST </a:t>
            </a:r>
            <a:r>
              <a:rPr lang="en-US" sz="2800" b="1" u="none" dirty="0" smtClean="0">
                <a:solidFill>
                  <a:schemeClr val="tx2"/>
                </a:solidFill>
              </a:rPr>
              <a:t>Contributions</a:t>
            </a:r>
            <a:endParaRPr lang="de-DE" sz="2800" b="1" u="none" dirty="0">
              <a:solidFill>
                <a:schemeClr val="tx2"/>
              </a:solidFill>
            </a:endParaRPr>
          </a:p>
        </p:txBody>
      </p:sp>
      <p:cxnSp>
        <p:nvCxnSpPr>
          <p:cNvPr id="8197" name="Gerade Verbindung 4"/>
          <p:cNvCxnSpPr>
            <a:cxnSpLocks noChangeShapeType="1"/>
          </p:cNvCxnSpPr>
          <p:nvPr/>
        </p:nvCxnSpPr>
        <p:spPr bwMode="auto">
          <a:xfrm>
            <a:off x="539750" y="765175"/>
            <a:ext cx="8135938" cy="0"/>
          </a:xfrm>
          <a:prstGeom prst="line">
            <a:avLst/>
          </a:prstGeom>
          <a:noFill/>
          <a:ln w="50800" algn="ctr">
            <a:solidFill>
              <a:srgbClr val="FF0000"/>
            </a:solidFill>
            <a:round/>
            <a:headEnd type="none" w="sm" len="sm"/>
            <a:tailEnd type="none" w="sm" len="sm"/>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Fußzeilenplatzhalter 1"/>
          <p:cNvSpPr>
            <a:spLocks noGrp="1"/>
          </p:cNvSpPr>
          <p:nvPr>
            <p:ph type="ftr" sz="quarter" idx="4294967295"/>
          </p:nvPr>
        </p:nvSpPr>
        <p:spPr>
          <a:xfrm>
            <a:off x="684213" y="6597650"/>
            <a:ext cx="5975350" cy="266700"/>
          </a:xfrm>
          <a:noFill/>
        </p:spPr>
        <p:txBody>
          <a:bodyPr/>
          <a:lstStyle/>
          <a:p>
            <a:r>
              <a:rPr lang="de-DE" smtClean="0"/>
              <a:t>Vorlage  </a:t>
            </a:r>
            <a:fld id="{B5F033DF-E6F6-4F70-BFD0-195E16CF95B4}" type="datetime7">
              <a:rPr lang="de-DE" smtClean="0"/>
              <a:pPr/>
              <a:t>7-15</a:t>
            </a:fld>
            <a:r>
              <a:rPr lang="de-DE" smtClean="0"/>
              <a:t>  </a:t>
            </a:r>
            <a:r>
              <a:rPr lang="en-US" smtClean="0"/>
              <a:t>© IMST GmbH - All rights reserved</a:t>
            </a:r>
            <a:endParaRPr lang="de-DE" smtClean="0"/>
          </a:p>
        </p:txBody>
      </p:sp>
      <p:sp>
        <p:nvSpPr>
          <p:cNvPr id="10243" name="Rechteck 2"/>
          <p:cNvSpPr>
            <a:spLocks noChangeArrowheads="1"/>
          </p:cNvSpPr>
          <p:nvPr/>
        </p:nvSpPr>
        <p:spPr bwMode="auto">
          <a:xfrm>
            <a:off x="0" y="925513"/>
            <a:ext cx="9144000" cy="5786199"/>
          </a:xfrm>
          <a:prstGeom prst="rect">
            <a:avLst/>
          </a:prstGeom>
          <a:noFill/>
          <a:ln w="9525">
            <a:noFill/>
            <a:miter lim="800000"/>
            <a:headEnd/>
            <a:tailEnd/>
          </a:ln>
        </p:spPr>
        <p:txBody>
          <a:bodyPr>
            <a:spAutoFit/>
          </a:bodyPr>
          <a:lstStyle/>
          <a:p>
            <a:pPr marL="342900" indent="-342900" algn="just">
              <a:defRPr/>
            </a:pPr>
            <a:r>
              <a:rPr lang="en-GB" sz="2000" b="1" u="none" dirty="0">
                <a:solidFill>
                  <a:srgbClr val="083EB8"/>
                </a:solidFill>
              </a:rPr>
              <a:t>WP8 (IMST-Lead): </a:t>
            </a:r>
            <a:r>
              <a:rPr lang="en-GB" sz="2000" u="none" dirty="0">
                <a:solidFill>
                  <a:srgbClr val="083EB8"/>
                </a:solidFill>
              </a:rPr>
              <a:t>T22-T30, </a:t>
            </a:r>
            <a:r>
              <a:rPr lang="en-GB" sz="2000" b="1" u="none" dirty="0">
                <a:solidFill>
                  <a:srgbClr val="083EB8"/>
                </a:solidFill>
              </a:rPr>
              <a:t>18 MM</a:t>
            </a:r>
            <a:endParaRPr lang="en-GB" sz="2000" u="none" dirty="0">
              <a:solidFill>
                <a:srgbClr val="083EB8"/>
              </a:solidFill>
            </a:endParaRPr>
          </a:p>
          <a:p>
            <a:pPr marL="342900" indent="-342900" algn="just">
              <a:defRPr/>
            </a:pPr>
            <a:endParaRPr lang="en-GB" sz="1000" u="none" dirty="0"/>
          </a:p>
          <a:p>
            <a:pPr marL="342900" indent="-342900" algn="just">
              <a:buFont typeface="Wingdings" pitchFamily="2" charset="2"/>
              <a:buChar char="Ø"/>
              <a:defRPr/>
            </a:pPr>
            <a:r>
              <a:rPr lang="en-GB" sz="2000" u="none" dirty="0"/>
              <a:t>The FDTD simulation extensions developed in T6.4 will be developed further to include </a:t>
            </a:r>
            <a:r>
              <a:rPr lang="en-GB" sz="2000" b="1" u="none" dirty="0"/>
              <a:t>modelling of wireless signal transfer on C2C IC’s, </a:t>
            </a:r>
            <a:r>
              <a:rPr lang="en-GB" sz="2000" u="none" dirty="0"/>
              <a:t>taking into account </a:t>
            </a:r>
            <a:r>
              <a:rPr lang="en-GB" sz="2000" b="1" u="none" dirty="0"/>
              <a:t>all scales </a:t>
            </a:r>
            <a:r>
              <a:rPr lang="en-GB" sz="2000" u="none" dirty="0"/>
              <a:t>as well as multiple reflections and EMI. </a:t>
            </a:r>
          </a:p>
          <a:p>
            <a:pPr marL="342900" indent="-342900" algn="just">
              <a:buFont typeface="Wingdings" pitchFamily="2" charset="2"/>
              <a:buChar char="Ø"/>
              <a:defRPr/>
            </a:pPr>
            <a:r>
              <a:rPr lang="en-GB" sz="2000" u="none" dirty="0"/>
              <a:t>The focus will be on modelling of </a:t>
            </a:r>
            <a:r>
              <a:rPr lang="en-GB" sz="2000" b="1" u="none" dirty="0"/>
              <a:t>miniaturised electronic circuits </a:t>
            </a:r>
            <a:r>
              <a:rPr lang="en-GB" sz="2000" u="none" dirty="0"/>
              <a:t>and systems with ultra-small dimensions and </a:t>
            </a:r>
            <a:r>
              <a:rPr lang="en-GB" sz="2000" b="1" u="none" dirty="0"/>
              <a:t>complex noisy and modulated signal forms</a:t>
            </a:r>
            <a:r>
              <a:rPr lang="en-GB" sz="2000" u="none" dirty="0"/>
              <a:t> using the new hybrid approaches</a:t>
            </a:r>
            <a:r>
              <a:rPr lang="en-GB" sz="2000" u="none" dirty="0" smtClean="0"/>
              <a:t> </a:t>
            </a:r>
            <a:r>
              <a:rPr lang="en-GB" sz="2000" u="none" dirty="0" smtClean="0"/>
              <a:t>from</a:t>
            </a:r>
            <a:r>
              <a:rPr lang="en-GB" sz="2000" u="none" dirty="0" smtClean="0"/>
              <a:t> </a:t>
            </a:r>
            <a:r>
              <a:rPr lang="en-GB" sz="2000" u="none" dirty="0"/>
              <a:t>WP6 (T8.1 IMST). </a:t>
            </a:r>
          </a:p>
          <a:p>
            <a:pPr marL="342000" indent="-342000" algn="just">
              <a:buFont typeface="Wingdings" pitchFamily="2" charset="2"/>
              <a:buChar char="Ø"/>
              <a:defRPr/>
            </a:pPr>
            <a:r>
              <a:rPr lang="en-GB" sz="2000" u="none" dirty="0"/>
              <a:t>Following on from the work in T6.2 and T6.3, a combined </a:t>
            </a:r>
            <a:r>
              <a:rPr lang="en-GB" sz="2000" b="1" u="none" dirty="0"/>
              <a:t>WF-DFM-TLM solver</a:t>
            </a:r>
            <a:r>
              <a:rPr lang="en-GB" sz="2000" u="none" dirty="0"/>
              <a:t> with input form for n-point measurements (as developed in T4.2 by the project partners) will be set up and tested on meshes and test data received from IMST (and NXP); interfaces with IMST software will be created by </a:t>
            </a:r>
            <a:r>
              <a:rPr lang="en-GB" sz="2000" u="none" dirty="0" err="1"/>
              <a:t>UoN</a:t>
            </a:r>
            <a:r>
              <a:rPr lang="en-GB" sz="2000" u="none" dirty="0"/>
              <a:t> (T8.2 </a:t>
            </a:r>
            <a:r>
              <a:rPr lang="en-GB" sz="2000" u="none" dirty="0" err="1"/>
              <a:t>UoN</a:t>
            </a:r>
            <a:r>
              <a:rPr lang="en-GB" sz="2000" u="none" dirty="0"/>
              <a:t>) supported by IMST. </a:t>
            </a:r>
            <a:endParaRPr lang="en-GB" sz="2000" b="1" u="none" dirty="0"/>
          </a:p>
          <a:p>
            <a:pPr marL="342000" indent="-342000" algn="just">
              <a:buFont typeface="Wingdings" pitchFamily="2" charset="2"/>
              <a:buChar char="Ø"/>
              <a:defRPr/>
            </a:pPr>
            <a:r>
              <a:rPr lang="en-GB" sz="2000" u="none" dirty="0"/>
              <a:t>The </a:t>
            </a:r>
            <a:r>
              <a:rPr lang="en-GB" sz="2000" b="1" u="none" dirty="0"/>
              <a:t>field transfer functions and spectral energy density </a:t>
            </a:r>
            <a:r>
              <a:rPr lang="en-GB" sz="2000" u="none" dirty="0" smtClean="0"/>
              <a:t>of signals in C2C ICs will </a:t>
            </a:r>
            <a:r>
              <a:rPr lang="en-GB" sz="2000" u="none" dirty="0"/>
              <a:t>be computed applying network methods developed in T6.1 using IMST software; the methods will be coupled with WF-DFM methods of the project partners in the far fields and integrated into IMST software. </a:t>
            </a:r>
            <a:endParaRPr lang="de-DE" sz="2000" dirty="0"/>
          </a:p>
          <a:p>
            <a:pPr marL="342900" indent="-342900" algn="just">
              <a:buFont typeface="Wingdings" pitchFamily="2" charset="2"/>
              <a:buChar char="Ø"/>
              <a:defRPr/>
            </a:pPr>
            <a:endParaRPr lang="en-GB" sz="2000" u="none" dirty="0"/>
          </a:p>
          <a:p>
            <a:pPr marL="342900" indent="-342900" algn="just">
              <a:buFont typeface="Wingdings" pitchFamily="2" charset="2"/>
              <a:buChar char="Ø"/>
              <a:defRPr/>
            </a:pPr>
            <a:endParaRPr lang="en-GB" sz="2000" u="none" dirty="0"/>
          </a:p>
        </p:txBody>
      </p:sp>
      <p:sp>
        <p:nvSpPr>
          <p:cNvPr id="10244" name="Rectangle 11"/>
          <p:cNvSpPr>
            <a:spLocks noChangeArrowheads="1"/>
          </p:cNvSpPr>
          <p:nvPr/>
        </p:nvSpPr>
        <p:spPr bwMode="auto">
          <a:xfrm>
            <a:off x="611188" y="188913"/>
            <a:ext cx="7416800" cy="685800"/>
          </a:xfrm>
          <a:prstGeom prst="rect">
            <a:avLst/>
          </a:prstGeom>
          <a:noFill/>
          <a:ln w="9525">
            <a:noFill/>
            <a:miter lim="800000"/>
            <a:headEnd/>
            <a:tailEnd/>
          </a:ln>
        </p:spPr>
        <p:txBody>
          <a:bodyPr lIns="91406" tIns="45703" rIns="91406" bIns="45703" anchor="ctr"/>
          <a:lstStyle/>
          <a:p>
            <a:pPr eaLnBrk="1" hangingPunct="1">
              <a:lnSpc>
                <a:spcPct val="90000"/>
              </a:lnSpc>
            </a:pPr>
            <a:r>
              <a:rPr lang="de-DE" sz="2800" b="1" u="none" dirty="0">
                <a:solidFill>
                  <a:schemeClr val="tx2"/>
                </a:solidFill>
              </a:rPr>
              <a:t>IMST </a:t>
            </a:r>
            <a:r>
              <a:rPr lang="en-US" sz="2800" b="1" u="none" dirty="0">
                <a:solidFill>
                  <a:schemeClr val="tx2"/>
                </a:solidFill>
              </a:rPr>
              <a:t>Contributions</a:t>
            </a:r>
            <a:r>
              <a:rPr lang="de-DE" sz="2800" b="1" u="none" dirty="0" smtClean="0">
                <a:solidFill>
                  <a:schemeClr val="tx2"/>
                </a:solidFill>
              </a:rPr>
              <a:t> </a:t>
            </a:r>
            <a:endParaRPr lang="de-DE" sz="2800" b="1" u="none" dirty="0">
              <a:solidFill>
                <a:schemeClr val="tx2"/>
              </a:solidFill>
            </a:endParaRPr>
          </a:p>
        </p:txBody>
      </p:sp>
      <p:cxnSp>
        <p:nvCxnSpPr>
          <p:cNvPr id="10245" name="Gerade Verbindung 4"/>
          <p:cNvCxnSpPr>
            <a:cxnSpLocks noChangeShapeType="1"/>
          </p:cNvCxnSpPr>
          <p:nvPr/>
        </p:nvCxnSpPr>
        <p:spPr bwMode="auto">
          <a:xfrm>
            <a:off x="539750" y="765175"/>
            <a:ext cx="8135938" cy="0"/>
          </a:xfrm>
          <a:prstGeom prst="line">
            <a:avLst/>
          </a:prstGeom>
          <a:noFill/>
          <a:ln w="50800" algn="ctr">
            <a:solidFill>
              <a:srgbClr val="FF0000"/>
            </a:solidFill>
            <a:round/>
            <a:headEnd type="none" w="sm" len="sm"/>
            <a:tailEnd type="none" w="sm" len="sm"/>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Rechteck 2"/>
          <p:cNvSpPr>
            <a:spLocks noChangeArrowheads="1"/>
          </p:cNvSpPr>
          <p:nvPr/>
        </p:nvSpPr>
        <p:spPr bwMode="auto">
          <a:xfrm>
            <a:off x="0" y="1295400"/>
            <a:ext cx="9144000" cy="2246312"/>
          </a:xfrm>
          <a:prstGeom prst="rect">
            <a:avLst/>
          </a:prstGeom>
          <a:noFill/>
          <a:ln w="9525">
            <a:noFill/>
            <a:miter lim="800000"/>
            <a:headEnd/>
            <a:tailEnd/>
          </a:ln>
        </p:spPr>
        <p:txBody>
          <a:bodyPr>
            <a:spAutoFit/>
          </a:bodyPr>
          <a:lstStyle/>
          <a:p>
            <a:pPr marL="342900" indent="-342900" algn="just">
              <a:buFont typeface="Wingdings" pitchFamily="2" charset="2"/>
              <a:buChar char="Ø"/>
            </a:pPr>
            <a:r>
              <a:rPr lang="en-GB" sz="2000" b="1" u="none" dirty="0">
                <a:solidFill>
                  <a:srgbClr val="083EB8"/>
                </a:solidFill>
              </a:rPr>
              <a:t>WP9</a:t>
            </a:r>
            <a:r>
              <a:rPr lang="en-GB" sz="2000" u="none" dirty="0">
                <a:solidFill>
                  <a:srgbClr val="083EB8"/>
                </a:solidFill>
              </a:rPr>
              <a:t>: T31-T36, </a:t>
            </a:r>
            <a:r>
              <a:rPr lang="en-GB" sz="2000" b="1" u="none" dirty="0">
                <a:solidFill>
                  <a:srgbClr val="083EB8"/>
                </a:solidFill>
              </a:rPr>
              <a:t>12 MM. </a:t>
            </a:r>
            <a:r>
              <a:rPr lang="en-GB" sz="2000" u="none" dirty="0"/>
              <a:t>The combined expertise developed in the earlier work packages will be put together in cooperation with the other partners. The </a:t>
            </a:r>
            <a:r>
              <a:rPr lang="en-GB" sz="2000" b="1" u="none" dirty="0"/>
              <a:t>software packages will be validated against measurement data from C2C devices</a:t>
            </a:r>
            <a:r>
              <a:rPr lang="en-GB" sz="2000" u="none" dirty="0"/>
              <a:t> and design decisions for the antenna and chip architecture will be verified in cooperation with the other partners of the WP. </a:t>
            </a:r>
            <a:r>
              <a:rPr lang="en-GB" sz="2000" b="1" u="none" dirty="0"/>
              <a:t>Optimisation strategies </a:t>
            </a:r>
            <a:r>
              <a:rPr lang="en-GB" sz="2000" u="none" dirty="0"/>
              <a:t>will be developed for setting up C2C arrangements minimising unwanted interference using the new developed software tools. </a:t>
            </a:r>
            <a:endParaRPr lang="en-GB" sz="2000" b="1" u="none" dirty="0"/>
          </a:p>
        </p:txBody>
      </p:sp>
      <p:cxnSp>
        <p:nvCxnSpPr>
          <p:cNvPr id="11268" name="Gerade Verbindung 3"/>
          <p:cNvCxnSpPr>
            <a:cxnSpLocks noChangeShapeType="1"/>
          </p:cNvCxnSpPr>
          <p:nvPr/>
        </p:nvCxnSpPr>
        <p:spPr bwMode="auto">
          <a:xfrm>
            <a:off x="539750" y="765175"/>
            <a:ext cx="8135938" cy="0"/>
          </a:xfrm>
          <a:prstGeom prst="line">
            <a:avLst/>
          </a:prstGeom>
          <a:noFill/>
          <a:ln w="50800" algn="ctr">
            <a:solidFill>
              <a:srgbClr val="FF0000"/>
            </a:solidFill>
            <a:round/>
            <a:headEnd type="none" w="sm" len="sm"/>
            <a:tailEnd type="none" w="sm" len="sm"/>
          </a:ln>
        </p:spPr>
      </p:cxnSp>
      <p:sp>
        <p:nvSpPr>
          <p:cNvPr id="11269" name="Rectangle 11"/>
          <p:cNvSpPr>
            <a:spLocks noChangeArrowheads="1"/>
          </p:cNvSpPr>
          <p:nvPr/>
        </p:nvSpPr>
        <p:spPr bwMode="auto">
          <a:xfrm>
            <a:off x="611188" y="188913"/>
            <a:ext cx="7416800" cy="685800"/>
          </a:xfrm>
          <a:prstGeom prst="rect">
            <a:avLst/>
          </a:prstGeom>
          <a:noFill/>
          <a:ln w="9525">
            <a:noFill/>
            <a:miter lim="800000"/>
            <a:headEnd/>
            <a:tailEnd/>
          </a:ln>
        </p:spPr>
        <p:txBody>
          <a:bodyPr lIns="91406" tIns="45703" rIns="91406" bIns="45703" anchor="ctr"/>
          <a:lstStyle/>
          <a:p>
            <a:pPr eaLnBrk="1" hangingPunct="1">
              <a:lnSpc>
                <a:spcPct val="90000"/>
              </a:lnSpc>
            </a:pPr>
            <a:r>
              <a:rPr lang="de-DE" sz="2800" b="1" u="none" dirty="0">
                <a:solidFill>
                  <a:schemeClr val="tx2"/>
                </a:solidFill>
              </a:rPr>
              <a:t>IMST </a:t>
            </a:r>
            <a:r>
              <a:rPr lang="en-US" sz="2800" b="1" u="none" dirty="0">
                <a:solidFill>
                  <a:schemeClr val="tx2"/>
                </a:solidFill>
              </a:rPr>
              <a:t>Contributions</a:t>
            </a:r>
            <a:r>
              <a:rPr lang="de-DE" sz="2800" b="1" u="none" dirty="0" smtClean="0">
                <a:solidFill>
                  <a:schemeClr val="tx2"/>
                </a:solidFill>
              </a:rPr>
              <a:t> </a:t>
            </a:r>
            <a:endParaRPr lang="de-DE" sz="2800" b="1" u="none"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äsentation3">
  <a:themeElements>
    <a:clrScheme name="Präsentation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räsentation3">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801688" rtl="0" eaLnBrk="0" fontAlgn="base" latinLnBrk="0" hangingPunct="0">
          <a:lnSpc>
            <a:spcPct val="100000"/>
          </a:lnSpc>
          <a:spcBef>
            <a:spcPct val="0"/>
          </a:spcBef>
          <a:spcAft>
            <a:spcPct val="0"/>
          </a:spcAft>
          <a:buClrTx/>
          <a:buSzTx/>
          <a:buFontTx/>
          <a:buNone/>
          <a:tabLst/>
          <a:defRPr kumimoji="0" sz="21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01688" rtl="0" eaLnBrk="0" fontAlgn="base" latinLnBrk="0" hangingPunct="0">
          <a:lnSpc>
            <a:spcPct val="100000"/>
          </a:lnSpc>
          <a:spcBef>
            <a:spcPct val="0"/>
          </a:spcBef>
          <a:spcAft>
            <a:spcPct val="0"/>
          </a:spcAft>
          <a:buClrTx/>
          <a:buSzTx/>
          <a:buFontTx/>
          <a:buNone/>
          <a:tabLst/>
          <a:defRPr kumimoji="0" lang="de-DE" sz="2100" b="0" i="0" u="sng" strike="noStrike" cap="none" normalizeH="0" baseline="0" smtClean="0">
            <a:ln>
              <a:noFill/>
            </a:ln>
            <a:solidFill>
              <a:schemeClr val="tx1"/>
            </a:solidFill>
            <a:effectLst/>
            <a:latin typeface="Arial" charset="0"/>
          </a:defRPr>
        </a:defPPr>
      </a:lstStyle>
    </a:lnDef>
  </a:objectDefaults>
  <a:extraClrSchemeLst>
    <a:extraClrScheme>
      <a:clrScheme name="Präsentation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TotalTime>
  <Pages>8</Pages>
  <Words>902</Words>
  <Application>Microsoft Macintosh PowerPoint</Application>
  <PresentationFormat>On-screen Show (4:3)</PresentationFormat>
  <Paragraphs>45</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Präsentation3</vt:lpstr>
      <vt:lpstr>Slide 1</vt:lpstr>
      <vt:lpstr>Slide 2</vt:lpstr>
      <vt:lpstr>Slide 3</vt:lpstr>
      <vt:lpstr>Slide 4</vt:lpstr>
      <vt:lpstr>Slide 5</vt:lpstr>
      <vt:lpstr>Slide 6</vt:lpstr>
    </vt:vector>
  </TitlesOfParts>
  <Company>IMST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Allg. IMST-Präsentation</dc:subject>
  <dc:creator>Suzan Durgut</dc:creator>
  <dc:description>Für alle Anwender dieser PowerPoint-Vorlage:_x000d_
bitte nichts am Layout verändern!_x000d_
In PowerPoint wird die Schrift Arial verwendet._x000d_
Die Hausschrift bleibt die Futura!</dc:description>
  <cp:lastModifiedBy>Gregor Tanner</cp:lastModifiedBy>
  <cp:revision>914</cp:revision>
  <cp:lastPrinted>1997-11-05T13:53:06Z</cp:lastPrinted>
  <dcterms:created xsi:type="dcterms:W3CDTF">2015-07-01T19:18:30Z</dcterms:created>
  <dcterms:modified xsi:type="dcterms:W3CDTF">2015-07-01T19:41:16Z</dcterms:modified>
</cp:coreProperties>
</file>