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82" r:id="rId3"/>
    <p:sldId id="283" r:id="rId4"/>
    <p:sldId id="284" r:id="rId5"/>
    <p:sldId id="285" r:id="rId6"/>
    <p:sldId id="279" r:id="rId7"/>
    <p:sldId id="266" r:id="rId8"/>
    <p:sldId id="267" r:id="rId9"/>
    <p:sldId id="268" r:id="rId10"/>
    <p:sldId id="269" r:id="rId11"/>
    <p:sldId id="270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336" y="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1076E-1FD0-4D6C-9B76-274A16B8F9E8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7F484-059D-4E88-BA80-ABC9624BC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55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7B7998-9E3C-41E6-B92B-A521E81579CF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25663" y="957263"/>
            <a:ext cx="2379662" cy="17843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5399" y="2784820"/>
            <a:ext cx="5485102" cy="4115980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79468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75727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401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23137386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181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02811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40058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81053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1298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14328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85147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59377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891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298575"/>
          </a:xfrm>
          <a:prstGeom prst="rect">
            <a:avLst/>
          </a:prstGeom>
          <a:solidFill>
            <a:srgbClr val="6D92A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1" name="Picture 11" descr="un_rev_tran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00788" y="111125"/>
            <a:ext cx="26939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2" descr="Engineering_white_smaller (2)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0800000" flipH="1" flipV="1">
            <a:off x="323850" y="330200"/>
            <a:ext cx="34559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8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6"/>
          <p:cNvSpPr>
            <a:spLocks noChangeShapeType="1"/>
          </p:cNvSpPr>
          <p:nvPr/>
        </p:nvSpPr>
        <p:spPr bwMode="auto">
          <a:xfrm>
            <a:off x="4787900" y="1268413"/>
            <a:ext cx="43561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4787900" y="1268413"/>
            <a:ext cx="396081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1107295" y="2783464"/>
            <a:ext cx="72498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 dirty="0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 dirty="0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 dirty="0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The 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George Green Institute for Electromagnetics Research (GGIEMR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Proposed Work programme</a:t>
            </a:r>
            <a:endParaRPr lang="en-GB" sz="2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74" y="1934187"/>
            <a:ext cx="3159337" cy="238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179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25" y="1340768"/>
            <a:ext cx="4417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itchFamily="34" charset="0"/>
              </a:rPr>
              <a:t>Experimental Facilities:</a:t>
            </a:r>
          </a:p>
          <a:p>
            <a:endParaRPr lang="en-GB" sz="2400" b="1" dirty="0" smtClean="0">
              <a:latin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</a:rPr>
              <a:t>Anechoic Chamber: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&lt;1GHz – &gt;20GHz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5269"/>
            <a:ext cx="2035714" cy="360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183158" cy="180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53136"/>
            <a:ext cx="3183158" cy="180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995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25" y="1340768"/>
            <a:ext cx="4417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itchFamily="34" charset="0"/>
              </a:rPr>
              <a:t>Experimental Facilities:</a:t>
            </a:r>
          </a:p>
          <a:p>
            <a:endParaRPr lang="en-GB" sz="2400" b="1" dirty="0" smtClean="0">
              <a:latin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</a:rPr>
              <a:t>3D Near field scanner: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Measurement of radiated emissions from complex components.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Measured data readily imported into CEM modelling process as an equivalent radiator.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Calibri" pitchFamily="34" charset="0"/>
            </a:endParaRPr>
          </a:p>
        </p:txBody>
      </p:sp>
      <p:pic>
        <p:nvPicPr>
          <p:cNvPr id="3" name="Picture 2" descr="C:\Users\eexcso\Desktop\Report\images\DSC06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525" y="3281600"/>
            <a:ext cx="4432238" cy="3323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Users\eexcso\Desktop\small bx\tstng\simulation\img1.bmp"/>
          <p:cNvPicPr>
            <a:picLocks noChangeAspect="1" noChangeArrowheads="1"/>
          </p:cNvPicPr>
          <p:nvPr/>
        </p:nvPicPr>
        <p:blipFill>
          <a:blip r:embed="rId3" cstate="print"/>
          <a:srcRect t="5785" r="34534" b="2066"/>
          <a:stretch>
            <a:fillRect/>
          </a:stretch>
        </p:blipFill>
        <p:spPr bwMode="auto">
          <a:xfrm>
            <a:off x="625363" y="4451571"/>
            <a:ext cx="3035194" cy="2154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29000"/>
            <a:ext cx="1619225" cy="1214419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H="1">
            <a:off x="5868144" y="4643419"/>
            <a:ext cx="1368152" cy="1377869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5796136" y="4643419"/>
            <a:ext cx="1440160" cy="1377869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5600175" y="5962019"/>
            <a:ext cx="216024" cy="216024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54" y="1450032"/>
            <a:ext cx="2732579" cy="161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064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451908" y="1412776"/>
            <a:ext cx="8229600" cy="40179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000" u="sng" dirty="0" smtClean="0"/>
              <a:t>Equipment </a:t>
            </a:r>
            <a:r>
              <a:rPr lang="en-GB" sz="2000" u="sng" dirty="0"/>
              <a:t>requirements</a:t>
            </a:r>
            <a:endParaRPr lang="en-GB" sz="2000" dirty="0"/>
          </a:p>
          <a:p>
            <a:r>
              <a:rPr lang="en-GB" sz="2000" dirty="0"/>
              <a:t>DSOS604A digital oscilloscope:  </a:t>
            </a:r>
            <a:r>
              <a:rPr lang="en-GB" sz="2000" dirty="0" smtClean="0"/>
              <a:t>6Ghz, 20 </a:t>
            </a:r>
            <a:r>
              <a:rPr lang="en-GB" sz="2000" dirty="0" err="1"/>
              <a:t>GSa</a:t>
            </a:r>
            <a:r>
              <a:rPr lang="en-GB" sz="2000" dirty="0"/>
              <a:t>/s 10-bit (i.e. good low noise performance), 4 channels</a:t>
            </a:r>
          </a:p>
          <a:p>
            <a:pPr marL="0" indent="0">
              <a:buNone/>
            </a:pPr>
            <a:r>
              <a:rPr lang="en-GB" sz="2000" dirty="0" smtClean="0"/>
              <a:t>£</a:t>
            </a:r>
            <a:r>
              <a:rPr lang="en-GB" sz="2000" dirty="0"/>
              <a:t>30,559.20  	 approx.	 €38,433.77</a:t>
            </a:r>
          </a:p>
          <a:p>
            <a:pPr marL="0" indent="0">
              <a:buNone/>
            </a:pPr>
            <a:r>
              <a:rPr lang="en-GB" sz="2000" dirty="0"/>
              <a:t> </a:t>
            </a:r>
          </a:p>
          <a:p>
            <a:r>
              <a:rPr lang="en-GB" sz="2000" dirty="0"/>
              <a:t>2×Nutaq Software Defined Radio – </a:t>
            </a:r>
            <a:r>
              <a:rPr lang="en-GB" sz="2000" dirty="0" err="1"/>
              <a:t>PicoSDR</a:t>
            </a:r>
            <a:r>
              <a:rPr lang="en-GB" sz="2000" dirty="0"/>
              <a:t>:  4 independent TX/RX channels, MIMO </a:t>
            </a:r>
            <a:r>
              <a:rPr lang="en-GB" sz="2000" dirty="0" err="1"/>
              <a:t>upto</a:t>
            </a:r>
            <a:r>
              <a:rPr lang="en-GB" sz="2000" dirty="0"/>
              <a:t> 4x4,  Carrier freq. 300MHz – 	3.8GHz, Bandwidth 1.5. to </a:t>
            </a:r>
            <a:r>
              <a:rPr lang="en-GB" sz="2000" dirty="0" smtClean="0"/>
              <a:t>28MHz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£10,071    </a:t>
            </a:r>
            <a:r>
              <a:rPr lang="en-GB" sz="2000" dirty="0" smtClean="0"/>
              <a:t>approx</a:t>
            </a:r>
            <a:r>
              <a:rPr lang="en-GB" sz="2000" dirty="0"/>
              <a:t>. 	€12,661.33   each  =   €25322.66 total.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Miscellaneous equipment: Various circuit boards to be made with representative antennas to mimic scaled chip-to-chip devices.</a:t>
            </a:r>
          </a:p>
          <a:p>
            <a:r>
              <a:rPr lang="en-GB" sz="2000" dirty="0"/>
              <a:t>        		approx.  	 €3,000 </a:t>
            </a:r>
          </a:p>
          <a:p>
            <a:endParaRPr lang="en-GB" sz="2000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291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S</a:t>
            </a:r>
            <a:r>
              <a:rPr lang="en-GB" sz="2800" dirty="0" smtClean="0"/>
              <a:t>upport development</a:t>
            </a:r>
            <a:r>
              <a:rPr lang="en-GB" sz="2800" dirty="0"/>
              <a:t>, demonstration and validation </a:t>
            </a:r>
            <a:r>
              <a:rPr lang="en-GB" sz="2800" dirty="0" smtClean="0"/>
              <a:t>via </a:t>
            </a:r>
            <a:r>
              <a:rPr lang="en-GB" sz="2800" dirty="0"/>
              <a:t>a measurement program based on a scaled frequency scenario </a:t>
            </a:r>
            <a:endParaRPr lang="en-GB" sz="2800" dirty="0" smtClean="0"/>
          </a:p>
          <a:p>
            <a:r>
              <a:rPr lang="en-GB" sz="2800" dirty="0" smtClean="0"/>
              <a:t>Allows a </a:t>
            </a:r>
            <a:r>
              <a:rPr lang="en-GB" sz="2800" dirty="0"/>
              <a:t>well controlled and readily quantifiable measurement </a:t>
            </a:r>
            <a:r>
              <a:rPr lang="en-GB" sz="2800" dirty="0" smtClean="0"/>
              <a:t>system</a:t>
            </a:r>
          </a:p>
          <a:p>
            <a:r>
              <a:rPr lang="en-GB" sz="2800" dirty="0" smtClean="0"/>
              <a:t>The </a:t>
            </a:r>
            <a:r>
              <a:rPr lang="en-GB" sz="2800" dirty="0"/>
              <a:t>scaled systems will be flexible and easy to </a:t>
            </a:r>
            <a:r>
              <a:rPr lang="en-GB" sz="2800" dirty="0" smtClean="0"/>
              <a:t>reconfigure making </a:t>
            </a:r>
            <a:r>
              <a:rPr lang="en-GB" sz="2800" dirty="0"/>
              <a:t>use of existing EM measurement facilities at </a:t>
            </a:r>
            <a:r>
              <a:rPr lang="en-GB" sz="2800" dirty="0" err="1"/>
              <a:t>UoN</a:t>
            </a:r>
            <a:r>
              <a:rPr lang="en-GB" sz="2800" dirty="0"/>
              <a:t> </a:t>
            </a:r>
            <a:endParaRPr lang="en-GB" sz="2800" dirty="0" smtClean="0"/>
          </a:p>
          <a:p>
            <a:r>
              <a:rPr lang="en-GB" sz="2800" dirty="0" smtClean="0"/>
              <a:t>enable </a:t>
            </a:r>
            <a:r>
              <a:rPr lang="en-GB" sz="2800" dirty="0"/>
              <a:t>representative data to be delivered to </a:t>
            </a:r>
            <a:r>
              <a:rPr lang="en-GB" sz="2800" dirty="0" smtClean="0"/>
              <a:t>partners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80759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characterisation </a:t>
            </a:r>
            <a:r>
              <a:rPr lang="en-GB" dirty="0"/>
              <a:t>of the electromagnetic environment in and around representative systems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investigation and demonstration of communication technologies suitable for chip to chip and on chip communications in realistic, complex and noisy EM environments.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072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          EM Measurement</a:t>
            </a:r>
          </a:p>
          <a:p>
            <a:r>
              <a:rPr lang="en-GB" sz="2400" dirty="0" smtClean="0"/>
              <a:t>Noisy </a:t>
            </a:r>
            <a:r>
              <a:rPr lang="en-GB" sz="2400" dirty="0"/>
              <a:t>near field electromagnetic environment measurements will be based on the near field scanning </a:t>
            </a:r>
            <a:r>
              <a:rPr lang="en-GB" sz="2400" dirty="0" smtClean="0"/>
              <a:t>technique (time and frequency). </a:t>
            </a:r>
          </a:p>
          <a:p>
            <a:r>
              <a:rPr lang="en-GB" sz="2400" dirty="0" smtClean="0"/>
              <a:t>Techniques </a:t>
            </a:r>
            <a:r>
              <a:rPr lang="en-GB" sz="2400" dirty="0"/>
              <a:t>to enhance the viability (measurement time) of these techniques using antenna arrays will be developed. </a:t>
            </a:r>
            <a:endParaRPr lang="en-GB" sz="2400" dirty="0" smtClean="0"/>
          </a:p>
          <a:p>
            <a:r>
              <a:rPr lang="en-GB" sz="2400" dirty="0" smtClean="0"/>
              <a:t>variety </a:t>
            </a:r>
            <a:r>
              <a:rPr lang="en-GB" sz="2400" dirty="0"/>
              <a:t>of representative configurations including confined complex sources with multiple reflections and scattering of the field. The sources </a:t>
            </a:r>
            <a:r>
              <a:rPr lang="en-GB" sz="2400" dirty="0" smtClean="0"/>
              <a:t>will </a:t>
            </a:r>
            <a:r>
              <a:rPr lang="en-GB" sz="2400" dirty="0"/>
              <a:t>be based on highly populated PCBs with complex </a:t>
            </a:r>
            <a:r>
              <a:rPr lang="en-GB" sz="2400" dirty="0" smtClean="0"/>
              <a:t>behaviour  providing </a:t>
            </a:r>
            <a:r>
              <a:rPr lang="en-GB" sz="2400" dirty="0"/>
              <a:t>representative and well understood </a:t>
            </a:r>
            <a:r>
              <a:rPr lang="en-GB" sz="2400" dirty="0" smtClean="0"/>
              <a:t>results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512975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   Communications demonstrator</a:t>
            </a:r>
          </a:p>
          <a:p>
            <a:r>
              <a:rPr lang="en-GB" sz="2400" dirty="0" smtClean="0"/>
              <a:t>investigating </a:t>
            </a:r>
            <a:r>
              <a:rPr lang="en-GB" sz="2400" dirty="0"/>
              <a:t>candidate systems for chip to chip communications, again in a scaled scenario using PCB scale devices. </a:t>
            </a:r>
            <a:endParaRPr lang="en-GB" sz="2400" dirty="0" smtClean="0"/>
          </a:p>
          <a:p>
            <a:r>
              <a:rPr lang="en-GB" sz="2400" dirty="0" smtClean="0"/>
              <a:t>propose </a:t>
            </a:r>
            <a:r>
              <a:rPr lang="en-GB" sz="2400" dirty="0"/>
              <a:t>to use software defined radio kits to investigate communications protocols in a variety of prototypical </a:t>
            </a:r>
            <a:r>
              <a:rPr lang="en-GB" sz="2400" dirty="0" smtClean="0"/>
              <a:t>situations to give </a:t>
            </a:r>
            <a:r>
              <a:rPr lang="en-GB" sz="2400" dirty="0"/>
              <a:t>a great deal of flexibility in the study, including allowing the control the beam pattern within the limits of the number of antennas available. </a:t>
            </a:r>
            <a:endParaRPr lang="en-GB" sz="2400" dirty="0" smtClean="0"/>
          </a:p>
          <a:p>
            <a:r>
              <a:rPr lang="en-GB" sz="2400" dirty="0" smtClean="0"/>
              <a:t>Tests will </a:t>
            </a:r>
            <a:r>
              <a:rPr lang="en-GB" sz="2400" dirty="0"/>
              <a:t>include anechoic chamber, mode stirred chamber, communications in small enclosures as well as all of the above in the presence of noise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550861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92494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alibri" pitchFamily="34" charset="0"/>
              </a:rPr>
              <a:t>Institute’s Facilities</a:t>
            </a:r>
            <a:endParaRPr lang="en-GB" sz="3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10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25" y="1340768"/>
            <a:ext cx="878497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itchFamily="34" charset="0"/>
              </a:rPr>
              <a:t>Computational Facilities:</a:t>
            </a:r>
          </a:p>
          <a:p>
            <a:endParaRPr lang="en-GB" sz="2000" b="1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PC to HPC: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Multicore (CPU) and </a:t>
            </a:r>
            <a:r>
              <a:rPr lang="en-GB" sz="2000" dirty="0" err="1" smtClean="0">
                <a:latin typeface="Calibri" pitchFamily="34" charset="0"/>
              </a:rPr>
              <a:t>manycore</a:t>
            </a:r>
            <a:r>
              <a:rPr lang="en-GB" sz="2000" dirty="0" smtClean="0">
                <a:latin typeface="Calibri" pitchFamily="34" charset="0"/>
              </a:rPr>
              <a:t> (GPU) platforms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000" dirty="0" err="1" smtClean="0">
                <a:latin typeface="Calibri" pitchFamily="34" charset="0"/>
              </a:rPr>
              <a:t>Heterogenous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</a:rPr>
              <a:t>computing.</a:t>
            </a:r>
          </a:p>
          <a:p>
            <a:pPr lvl="2"/>
            <a:endParaRPr lang="en-GB" sz="2000" dirty="0" smtClean="0">
              <a:latin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Local clustered facilities: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2 x 10 compute node (92 core), 320GB RAM, </a:t>
            </a:r>
            <a:r>
              <a:rPr lang="en-GB" sz="2000" dirty="0" err="1" smtClean="0">
                <a:latin typeface="Calibri" pitchFamily="34" charset="0"/>
              </a:rPr>
              <a:t>Infinband</a:t>
            </a:r>
            <a:r>
              <a:rPr lang="en-GB" sz="2000" dirty="0" smtClean="0">
                <a:latin typeface="Calibri" pitchFamily="34" charset="0"/>
              </a:rPr>
              <a:t> network.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Access to </a:t>
            </a:r>
            <a:r>
              <a:rPr lang="en-GB" sz="2000" dirty="0" err="1" smtClean="0">
                <a:latin typeface="Calibri" pitchFamily="34" charset="0"/>
              </a:rPr>
              <a:t>UoN</a:t>
            </a:r>
            <a:r>
              <a:rPr lang="en-GB" sz="2000" dirty="0" smtClean="0">
                <a:latin typeface="Calibri" pitchFamily="34" charset="0"/>
              </a:rPr>
              <a:t> HPC: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166 compute nodes (&gt;2,500 cores), &gt;5TB Ram, </a:t>
            </a:r>
            <a:r>
              <a:rPr lang="en-GB" sz="2000" dirty="0" err="1">
                <a:latin typeface="Calibri" pitchFamily="34" charset="0"/>
              </a:rPr>
              <a:t>Infinband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</a:rPr>
              <a:t>network, GPU equipped.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Many man years of software development experience in providing robust software to industrial customers.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975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11" y="2625700"/>
            <a:ext cx="4931995" cy="4232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525" y="1340768"/>
            <a:ext cx="48495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itchFamily="34" charset="0"/>
              </a:rPr>
              <a:t>Experimental Facilities:</a:t>
            </a:r>
          </a:p>
          <a:p>
            <a:endParaRPr lang="en-GB" sz="2400" b="1" dirty="0" smtClean="0">
              <a:latin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</a:rPr>
              <a:t>Mode Stirred Chamber: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200MHz – 40GHz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Immunity and emissions testing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EUT ~1m</a:t>
            </a:r>
            <a:r>
              <a:rPr lang="en-GB" baseline="30000" dirty="0" smtClean="0">
                <a:latin typeface="Calibri" pitchFamily="34" charset="0"/>
              </a:rPr>
              <a:t>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High field strengths achievable for modest input power: for 1W input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5" y="4149080"/>
            <a:ext cx="3511826" cy="2194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930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25" y="1340768"/>
            <a:ext cx="4417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itchFamily="34" charset="0"/>
              </a:rPr>
              <a:t>Experimental Facilities:</a:t>
            </a:r>
          </a:p>
          <a:p>
            <a:endParaRPr lang="en-GB" sz="2400" b="1" dirty="0" smtClean="0">
              <a:latin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</a:rPr>
              <a:t>GTEM Cell: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DC – 20GHz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Immunity and emissions testing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Predictable uniform field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EUT ~ 30cm</a:t>
            </a:r>
            <a:r>
              <a:rPr lang="en-GB" baseline="30000" dirty="0" smtClean="0">
                <a:latin typeface="Calibri" pitchFamily="34" charset="0"/>
              </a:rPr>
              <a:t>3</a:t>
            </a:r>
          </a:p>
        </p:txBody>
      </p:sp>
      <p:pic>
        <p:nvPicPr>
          <p:cNvPr id="3" name="Picture 1040" descr="IMG_2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51" y="3177269"/>
            <a:ext cx="4510464" cy="338378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6" y="4869160"/>
            <a:ext cx="4234578" cy="183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283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460</Words>
  <Application>Microsoft Office PowerPoint</Application>
  <PresentationFormat>On-screen Show (4:3)</PresentationFormat>
  <Paragraphs>66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Nottingham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Greedy Steve</dc:creator>
  <cp:lastModifiedBy>David William Philip Thomas</cp:lastModifiedBy>
  <cp:revision>38</cp:revision>
  <dcterms:created xsi:type="dcterms:W3CDTF">2013-07-15T07:53:18Z</dcterms:created>
  <dcterms:modified xsi:type="dcterms:W3CDTF">2015-06-29T13:52:05Z</dcterms:modified>
</cp:coreProperties>
</file>